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8" r:id="rId2"/>
    <p:sldId id="283" r:id="rId3"/>
    <p:sldId id="284" r:id="rId4"/>
    <p:sldId id="257" r:id="rId5"/>
    <p:sldId id="267" r:id="rId6"/>
    <p:sldId id="268" r:id="rId7"/>
    <p:sldId id="269" r:id="rId8"/>
    <p:sldId id="274" r:id="rId9"/>
    <p:sldId id="275" r:id="rId10"/>
    <p:sldId id="285" r:id="rId11"/>
    <p:sldId id="276" r:id="rId12"/>
    <p:sldId id="277" r:id="rId13"/>
    <p:sldId id="270" r:id="rId14"/>
    <p:sldId id="271" r:id="rId15"/>
    <p:sldId id="272" r:id="rId16"/>
    <p:sldId id="273" r:id="rId17"/>
    <p:sldId id="279" r:id="rId18"/>
    <p:sldId id="280" r:id="rId19"/>
    <p:sldId id="282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ECD76B2-F7C4-A7FD-14E4-440FCE389D33}" name="Emmanuel Francois Bondy" initials="EFB" userId="S::emmanuel.bondy@un.org::9f0df4ac-af7b-498b-bf44-f9dc8f9e55a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8/10/relationships/authors" Target="author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9F66C0-DE76-41CD-B659-CF04468B2E00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D9593B-F708-4D7E-9496-3980700FF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804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D230C-9DD0-4678-92F5-224CD07919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42029D-DBCE-4DBB-8361-03B8B55BD7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6365F1-D6E2-40EA-8C9A-7B892B54B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AEC32-3952-4C9B-A99D-FB337A5D3C75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45051-8DE6-4ABE-AB9B-610BB006B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BDC274-EAC6-43FB-A89E-C73BE2186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DEE6F-073D-4165-94AB-9ACE4DDC6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662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C9ED6-769E-4BAE-880B-921BAAE3D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2E0561-45B7-47FD-880E-D61B5C5D5A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A284F8-2257-433B-BF90-5A4967939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AEC32-3952-4C9B-A99D-FB337A5D3C75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329223-88C9-4FE9-817A-A089AF9D6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47B48A-BEA6-4C3C-8C49-942FAE1D4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DEE6F-073D-4165-94AB-9ACE4DDC6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348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18F6ED-F8A1-49A3-820E-A02BBCD90F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0E6F66-62A0-4396-832E-4AD1534407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8DD825-690B-4D26-8773-A6802C9EE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AEC32-3952-4C9B-A99D-FB337A5D3C75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FC6935-EBE0-4212-8C34-A1BD5B7CE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DE3159-51A2-4341-B0E5-EED6B4FDA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DEE6F-073D-4165-94AB-9ACE4DDC6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833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D347A-6CA0-436A-B31F-E84FB00F5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461F5-E4E9-420F-8E70-8D3859F59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DE3384-BDB5-4275-81DA-223B4B16B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AEC32-3952-4C9B-A99D-FB337A5D3C75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DD15FE-E389-4C68-B316-0B70970EE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40330-165A-4DD0-BE4A-FB2E316E3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DEE6F-073D-4165-94AB-9ACE4DDC6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561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E90F2-0C44-40D5-B811-3EBCF7CB0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076DC2-58B1-40A7-82B0-C01033EDF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AA9B54-C386-48AB-B739-424C1CA86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AEC32-3952-4C9B-A99D-FB337A5D3C75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7C3D02-44A2-4F57-B161-8FEC4F57C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AF4FD9-6291-4A58-848F-779D8D365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DEE6F-073D-4165-94AB-9ACE4DDC6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921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C0D69-BFAC-4CC1-9DFE-7EFDE1E8F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7A88CE-EF67-4518-B315-832CB55EED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709946-B0E9-4C08-9C66-C8DEE71E80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BDC705-474D-48A2-BC9F-2B818227A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AEC32-3952-4C9B-A99D-FB337A5D3C75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793F8C-4A92-4271-9B50-F297FAB68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BADC5F-D1B5-4994-ACC5-AE2A380A1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DEE6F-073D-4165-94AB-9ACE4DDC6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606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E0BDA-F31A-4FCC-8FA2-086DA4203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D85FD8-F4CB-4DB7-A18F-1A5D52430E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8182FA-8DE9-4C9C-92F8-86E3F25F2D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36E896-F4DD-4F15-AC23-45A15E7C79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DF5EB1-E479-4C8D-BAC3-C137FB43EF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77670B-E5D7-46E5-98F6-B898C6E7F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AEC32-3952-4C9B-A99D-FB337A5D3C75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183220-78CA-4C75-99F3-BACE216C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98D601-F2B4-455E-800D-20A52CF02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DEE6F-073D-4165-94AB-9ACE4DDC6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758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6FF22-098A-43DA-86B5-2B502BAB0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7BCF5F-F90F-4EA0-8C8C-66C4EB386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AEC32-3952-4C9B-A99D-FB337A5D3C75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0D765B-CDE9-4E8F-B414-4776885F1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38B9E3-9E13-407C-B613-FACF7CC54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DEE6F-073D-4165-94AB-9ACE4DDC6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334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512AB2-AD2E-461B-B645-E1C35E16F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AEC32-3952-4C9B-A99D-FB337A5D3C75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600B14-C898-48D6-8650-166A9B8AB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5A4CA1-D38E-4E29-94B0-EB39F5079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DEE6F-073D-4165-94AB-9ACE4DDC6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082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ABF28-1BAF-4A97-8D2F-C2BFCAB9C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05BF12-2160-475E-9DFE-EF3EC9BA9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5B7D2C-E77A-4F3D-AC17-DBFCBF233F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9CAD92-E751-4F59-AE16-FE6499C23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AEC32-3952-4C9B-A99D-FB337A5D3C75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4DF9F3-A6B7-4E64-AD50-DC410EBD1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C26D79-72E6-48DD-9ECF-AFBC6E211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DEE6F-073D-4165-94AB-9ACE4DDC6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35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91F49-259F-4FAB-8073-971609C42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E43863-1781-4812-932F-F67AD3D5E2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6C1076-7F56-45D4-96FC-4B389EC4D2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511B6D-EEB6-4B4E-8960-E027EA42B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AEC32-3952-4C9B-A99D-FB337A5D3C75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BA63CB-C2AB-4B31-9A1F-6D5B41866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E9622F-75DD-4FB9-B652-D63A88753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DEE6F-073D-4165-94AB-9ACE4DDC6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19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07A295-CE8A-46B3-A9EB-80B5D9FFA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94EA8D-5272-477A-95AC-D269806029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CE06FD-3C35-4323-A6CD-5C12AFB378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AEC32-3952-4C9B-A99D-FB337A5D3C75}" type="datetimeFigureOut">
              <a:rPr lang="en-US" smtClean="0"/>
              <a:t>8/1/2022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3FA98-6FA5-4998-A35B-8A92A00B9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673901-F831-473F-A11F-96B3DA428F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DEE6F-073D-4165-94AB-9ACE4DDC6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65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D129B-4ED4-4436-B209-7B99AC449D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41060"/>
            <a:ext cx="9144000" cy="1087940"/>
          </a:xfrm>
        </p:spPr>
        <p:txBody>
          <a:bodyPr/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Monitoring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AF67C4-F67F-4ED6-9D1F-4537BC404A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19947"/>
            <a:ext cx="9144000" cy="518558"/>
          </a:xfrm>
        </p:spPr>
        <p:txBody>
          <a:bodyPr/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 et analyse des informations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E1B80ADB-44DD-40B6-BE6E-F5637CD2D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5904" y="5492219"/>
            <a:ext cx="2458405" cy="1365781"/>
          </a:xfrm>
          <a:prstGeom prst="rect">
            <a:avLst/>
          </a:prstGeom>
        </p:spPr>
      </p:pic>
      <p:pic>
        <p:nvPicPr>
          <p:cNvPr id="6" name="Image 1">
            <a:extLst>
              <a:ext uri="{FF2B5EF4-FFF2-40B4-BE49-F238E27FC236}">
                <a16:creationId xmlns:a16="http://schemas.microsoft.com/office/drawing/2014/main" id="{072F087C-10EF-4D47-874A-54434CECA7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91" y="5817392"/>
            <a:ext cx="2309604" cy="715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264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D129B-4ED4-4436-B209-7B99AC449D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81955" y="255239"/>
            <a:ext cx="7428089" cy="571241"/>
          </a:xfrm>
        </p:spPr>
        <p:txBody>
          <a:bodyPr>
            <a:noAutofit/>
          </a:bodyPr>
          <a:lstStyle/>
          <a:p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E1B80ADB-44DD-40B6-BE6E-F5637CD2D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5904" y="5492219"/>
            <a:ext cx="2458405" cy="1365781"/>
          </a:xfrm>
          <a:prstGeom prst="rect">
            <a:avLst/>
          </a:prstGeom>
        </p:spPr>
      </p:pic>
      <p:pic>
        <p:nvPicPr>
          <p:cNvPr id="6" name="Image 1">
            <a:extLst>
              <a:ext uri="{FF2B5EF4-FFF2-40B4-BE49-F238E27FC236}">
                <a16:creationId xmlns:a16="http://schemas.microsoft.com/office/drawing/2014/main" id="{072F087C-10EF-4D47-874A-54434CECA7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91" y="5817392"/>
            <a:ext cx="2309604" cy="715433"/>
          </a:xfrm>
          <a:prstGeom prst="rect">
            <a:avLst/>
          </a:prstGeom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A7FE39C1-F365-4F69-8C08-246B52AFCD23}"/>
              </a:ext>
            </a:extLst>
          </p:cNvPr>
          <p:cNvSpPr txBox="1">
            <a:spLocks noChangeArrowheads="1"/>
          </p:cNvSpPr>
          <p:nvPr/>
        </p:nvSpPr>
        <p:spPr>
          <a:xfrm>
            <a:off x="553369" y="1127665"/>
            <a:ext cx="4995334" cy="5712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y a 2 types de sources:</a:t>
            </a:r>
          </a:p>
          <a:p>
            <a:pPr algn="just"/>
            <a:endParaRPr lang="fr-CH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C722E3B7-A58E-4E17-A46D-C170C66AB704}"/>
              </a:ext>
            </a:extLst>
          </p:cNvPr>
          <p:cNvSpPr txBox="1">
            <a:spLocks noChangeArrowheads="1"/>
          </p:cNvSpPr>
          <p:nvPr/>
        </p:nvSpPr>
        <p:spPr>
          <a:xfrm>
            <a:off x="550975" y="1823027"/>
            <a:ext cx="4995334" cy="33247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Sources primaires</a:t>
            </a:r>
          </a:p>
          <a:p>
            <a:pPr algn="just"/>
            <a:endParaRPr lang="fr-CH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Victimes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Témoins oculaires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Visites des lieux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Déclarations des responsables</a:t>
            </a:r>
          </a:p>
          <a:p>
            <a:pPr algn="just"/>
            <a:endParaRPr lang="fr-CH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81CC3713-17C5-4A44-BD13-2F87BC96D27E}"/>
              </a:ext>
            </a:extLst>
          </p:cNvPr>
          <p:cNvSpPr txBox="1">
            <a:spLocks noChangeArrowheads="1"/>
          </p:cNvSpPr>
          <p:nvPr/>
        </p:nvSpPr>
        <p:spPr>
          <a:xfrm>
            <a:off x="4814709" y="1823027"/>
            <a:ext cx="6826315" cy="36776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Sources secondaires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fr-CH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Témoignages indirects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Médias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Informations fournies par les ONG et la société civile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Rapports et certificats médicaux (sources ouvertes/ documentation)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Déclarations du gouvernement (sources ouvertes)</a:t>
            </a:r>
          </a:p>
          <a:p>
            <a:pPr algn="just"/>
            <a:endParaRPr lang="fr-CH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251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D129B-4ED4-4436-B209-7B99AC449D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81955" y="255239"/>
            <a:ext cx="7428089" cy="571241"/>
          </a:xfrm>
        </p:spPr>
        <p:txBody>
          <a:bodyPr>
            <a:noAutofit/>
          </a:bodyPr>
          <a:lstStyle/>
          <a:p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Fiabilité et crédibilité de la source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E1B80ADB-44DD-40B6-BE6E-F5637CD2D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5904" y="5492219"/>
            <a:ext cx="2458405" cy="1365781"/>
          </a:xfrm>
          <a:prstGeom prst="rect">
            <a:avLst/>
          </a:prstGeom>
        </p:spPr>
      </p:pic>
      <p:pic>
        <p:nvPicPr>
          <p:cNvPr id="6" name="Image 1">
            <a:extLst>
              <a:ext uri="{FF2B5EF4-FFF2-40B4-BE49-F238E27FC236}">
                <a16:creationId xmlns:a16="http://schemas.microsoft.com/office/drawing/2014/main" id="{072F087C-10EF-4D47-874A-54434CECA7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91" y="5817392"/>
            <a:ext cx="2309604" cy="715433"/>
          </a:xfrm>
          <a:prstGeom prst="rect">
            <a:avLst/>
          </a:prstGeom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2314099A-EA30-4E33-9BD3-9B50925EE828}"/>
              </a:ext>
            </a:extLst>
          </p:cNvPr>
          <p:cNvSpPr txBox="1">
            <a:spLocks noChangeArrowheads="1"/>
          </p:cNvSpPr>
          <p:nvPr/>
        </p:nvSpPr>
        <p:spPr>
          <a:xfrm>
            <a:off x="1521176" y="1969221"/>
            <a:ext cx="9149646" cy="41758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ü"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Qui</a:t>
            </a: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fourni l'information ?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8A32DFDF-23DB-43D7-B3E1-DC05CC9875DF}"/>
              </a:ext>
            </a:extLst>
          </p:cNvPr>
          <p:cNvSpPr txBox="1">
            <a:spLocks noChangeArrowheads="1"/>
          </p:cNvSpPr>
          <p:nvPr/>
        </p:nvSpPr>
        <p:spPr>
          <a:xfrm>
            <a:off x="1521176" y="2536627"/>
            <a:ext cx="9149646" cy="5712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ü"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Comment</a:t>
            </a: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source a-t-elle appris l’information en sa possession ? 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942E9C4C-9424-48A4-87C4-529074AB09FB}"/>
              </a:ext>
            </a:extLst>
          </p:cNvPr>
          <p:cNvSpPr txBox="1">
            <a:spLocks noChangeArrowheads="1"/>
          </p:cNvSpPr>
          <p:nvPr/>
        </p:nvSpPr>
        <p:spPr>
          <a:xfrm>
            <a:off x="1521176" y="3079400"/>
            <a:ext cx="9149646" cy="530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ü"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Quelle</a:t>
            </a: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est la raison qui l’a poussée à partager l’information ? – </a:t>
            </a:r>
            <a:r>
              <a:rPr lang="fr-CH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Motifs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7A4B09EC-AF40-48FF-BEA4-0F93F29B7C88}"/>
              </a:ext>
            </a:extLst>
          </p:cNvPr>
          <p:cNvSpPr txBox="1">
            <a:spLocks noChangeArrowheads="1"/>
          </p:cNvSpPr>
          <p:nvPr/>
        </p:nvSpPr>
        <p:spPr>
          <a:xfrm>
            <a:off x="1521176" y="3614192"/>
            <a:ext cx="9149646" cy="530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ü"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Est-elle </a:t>
            </a:r>
            <a:r>
              <a:rPr lang="fr-CH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concordante </a:t>
            </a: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avec</a:t>
            </a:r>
            <a:r>
              <a:rPr lang="fr-CH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d’autres sources</a:t>
            </a: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d’information ?</a:t>
            </a: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52116608-2253-492F-B405-E696F8D5777D}"/>
              </a:ext>
            </a:extLst>
          </p:cNvPr>
          <p:cNvSpPr txBox="1">
            <a:spLocks noChangeArrowheads="1"/>
          </p:cNvSpPr>
          <p:nvPr/>
        </p:nvSpPr>
        <p:spPr>
          <a:xfrm>
            <a:off x="1521176" y="4144593"/>
            <a:ext cx="9149646" cy="5300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ü"/>
            </a:pP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Est-ce que la source était </a:t>
            </a:r>
            <a:r>
              <a:rPr lang="fr-CH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fiable</a:t>
            </a: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dans le passé ? </a:t>
            </a:r>
          </a:p>
        </p:txBody>
      </p:sp>
    </p:spTree>
    <p:extLst>
      <p:ext uri="{BB962C8B-B14F-4D97-AF65-F5344CB8AC3E}">
        <p14:creationId xmlns:p14="http://schemas.microsoft.com/office/powerpoint/2010/main" val="1872771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D129B-4ED4-4436-B209-7B99AC449D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9422" y="325175"/>
            <a:ext cx="8173156" cy="571241"/>
          </a:xfrm>
        </p:spPr>
        <p:txBody>
          <a:bodyPr>
            <a:noAutofit/>
          </a:bodyPr>
          <a:lstStyle/>
          <a:p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Fiabilité et crédibilité de la source (2)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E1B80ADB-44DD-40B6-BE6E-F5637CD2D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5904" y="5492219"/>
            <a:ext cx="2458405" cy="1365781"/>
          </a:xfrm>
          <a:prstGeom prst="rect">
            <a:avLst/>
          </a:prstGeom>
        </p:spPr>
      </p:pic>
      <p:pic>
        <p:nvPicPr>
          <p:cNvPr id="6" name="Image 1">
            <a:extLst>
              <a:ext uri="{FF2B5EF4-FFF2-40B4-BE49-F238E27FC236}">
                <a16:creationId xmlns:a16="http://schemas.microsoft.com/office/drawing/2014/main" id="{072F087C-10EF-4D47-874A-54434CECA7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91" y="5817392"/>
            <a:ext cx="2309604" cy="715433"/>
          </a:xfrm>
          <a:prstGeom prst="rect">
            <a:avLst/>
          </a:prstGeom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0096D7E7-2CE1-4BFC-B646-61D82D5BBB6E}"/>
              </a:ext>
            </a:extLst>
          </p:cNvPr>
          <p:cNvSpPr txBox="1">
            <a:spLocks noChangeArrowheads="1"/>
          </p:cNvSpPr>
          <p:nvPr/>
        </p:nvSpPr>
        <p:spPr>
          <a:xfrm>
            <a:off x="1650957" y="2242256"/>
            <a:ext cx="8890085" cy="5712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 </a:t>
            </a:r>
            <a:r>
              <a:rPr lang="fr-CH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primaire</a:t>
            </a: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vs. source secondaire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9082E3F1-0570-4ED5-BD1C-914E0F703066}"/>
              </a:ext>
            </a:extLst>
          </p:cNvPr>
          <p:cNvSpPr txBox="1">
            <a:spLocks noChangeArrowheads="1"/>
          </p:cNvSpPr>
          <p:nvPr/>
        </p:nvSpPr>
        <p:spPr>
          <a:xfrm>
            <a:off x="1659851" y="3287276"/>
            <a:ext cx="8890085" cy="4818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 </a:t>
            </a:r>
            <a:r>
              <a:rPr lang="fr-CH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unique</a:t>
            </a: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CH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corroborée par 2 autres sources indépendantes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36FD278B-12D2-4D1B-96BC-6B5A4B858F28}"/>
              </a:ext>
            </a:extLst>
          </p:cNvPr>
          <p:cNvSpPr txBox="1">
            <a:spLocks noChangeArrowheads="1"/>
          </p:cNvSpPr>
          <p:nvPr/>
        </p:nvSpPr>
        <p:spPr>
          <a:xfrm>
            <a:off x="1650956" y="4242949"/>
            <a:ext cx="8890085" cy="4818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fr-CH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Cohérence</a:t>
            </a: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fr-CH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concordance </a:t>
            </a:r>
            <a:endParaRPr lang="fr-CH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257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D129B-4ED4-4436-B209-7B99AC449D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81955" y="255239"/>
            <a:ext cx="8003823" cy="571241"/>
          </a:xfrm>
        </p:spPr>
        <p:txBody>
          <a:bodyPr>
            <a:noAutofit/>
          </a:bodyPr>
          <a:lstStyle/>
          <a:p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Fiabilité et crédibilité de la source (3)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E1B80ADB-44DD-40B6-BE6E-F5637CD2D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5904" y="5492219"/>
            <a:ext cx="2458405" cy="1365781"/>
          </a:xfrm>
          <a:prstGeom prst="rect">
            <a:avLst/>
          </a:prstGeom>
        </p:spPr>
      </p:pic>
      <p:pic>
        <p:nvPicPr>
          <p:cNvPr id="6" name="Image 1">
            <a:extLst>
              <a:ext uri="{FF2B5EF4-FFF2-40B4-BE49-F238E27FC236}">
                <a16:creationId xmlns:a16="http://schemas.microsoft.com/office/drawing/2014/main" id="{072F087C-10EF-4D47-874A-54434CECA7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91" y="5817392"/>
            <a:ext cx="2309604" cy="715433"/>
          </a:xfrm>
          <a:prstGeom prst="rect">
            <a:avLst/>
          </a:prstGeom>
        </p:spPr>
      </p:pic>
      <p:sp>
        <p:nvSpPr>
          <p:cNvPr id="8" name="Rectangle 3">
            <a:extLst>
              <a:ext uri="{FF2B5EF4-FFF2-40B4-BE49-F238E27FC236}">
                <a16:creationId xmlns:a16="http://schemas.microsoft.com/office/drawing/2014/main" id="{DAEBACEE-A54D-4814-B8F6-7A154EC66877}"/>
              </a:ext>
            </a:extLst>
          </p:cNvPr>
          <p:cNvSpPr txBox="1">
            <a:spLocks noChangeArrowheads="1"/>
          </p:cNvSpPr>
          <p:nvPr/>
        </p:nvSpPr>
        <p:spPr>
          <a:xfrm>
            <a:off x="1157111" y="762791"/>
            <a:ext cx="9228667" cy="5054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buFontTx/>
              <a:buNone/>
            </a:pPr>
            <a:r>
              <a:rPr lang="en-GB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Attention</a:t>
            </a:r>
            <a:endParaRPr lang="en-GB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Attention aux </a:t>
            </a:r>
            <a:r>
              <a:rPr lang="fr-CH" alt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distorsions</a:t>
            </a: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(ex. exagérations) ;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</a:t>
            </a:r>
            <a:r>
              <a:rPr lang="fr-CH" alt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assurance</a:t>
            </a: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(ou son absence) peut dépendre d’une série de facteurs (tels que la culture, le traumatisme subi, etc.) ;</a:t>
            </a:r>
            <a:endParaRPr lang="fr-CH" altLang="en-US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Soyez conscients des </a:t>
            </a:r>
            <a:r>
              <a:rPr lang="fr-CH" alt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motifs</a:t>
            </a: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politiques ou de la manipulation des sources ;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Parfois les motifs de la source n’affectent </a:t>
            </a:r>
            <a:r>
              <a:rPr lang="fr-CH" alt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</a:t>
            </a: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 fiabilité ;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fiabilité de la source peut </a:t>
            </a:r>
            <a:r>
              <a:rPr lang="fr-CH" alt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changer au fil du temps</a:t>
            </a: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CH" altLang="en-US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889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D129B-4ED4-4436-B209-7B99AC449D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81955" y="255239"/>
            <a:ext cx="7428089" cy="571241"/>
          </a:xfrm>
        </p:spPr>
        <p:txBody>
          <a:bodyPr>
            <a:noAutofit/>
          </a:bodyPr>
          <a:lstStyle/>
          <a:p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Pertinence de l’information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E1B80ADB-44DD-40B6-BE6E-F5637CD2D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5904" y="5492219"/>
            <a:ext cx="2458405" cy="1365781"/>
          </a:xfrm>
          <a:prstGeom prst="rect">
            <a:avLst/>
          </a:prstGeom>
        </p:spPr>
      </p:pic>
      <p:pic>
        <p:nvPicPr>
          <p:cNvPr id="6" name="Image 1">
            <a:extLst>
              <a:ext uri="{FF2B5EF4-FFF2-40B4-BE49-F238E27FC236}">
                <a16:creationId xmlns:a16="http://schemas.microsoft.com/office/drawing/2014/main" id="{072F087C-10EF-4D47-874A-54434CECA7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91" y="5817392"/>
            <a:ext cx="2309604" cy="715433"/>
          </a:xfrm>
          <a:prstGeom prst="rect">
            <a:avLst/>
          </a:prstGeom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8CD447EF-9375-4F2E-ACCB-A66D59F95DE0}"/>
              </a:ext>
            </a:extLst>
          </p:cNvPr>
          <p:cNvSpPr txBox="1">
            <a:spLocks noChangeArrowheads="1"/>
          </p:cNvSpPr>
          <p:nvPr/>
        </p:nvSpPr>
        <p:spPr>
          <a:xfrm>
            <a:off x="945443" y="1543756"/>
            <a:ext cx="10301111" cy="1305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Les informations recueillies sont-elles </a:t>
            </a:r>
            <a:r>
              <a:rPr lang="fr-CH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pertinentes par rapport au but du mécanisme</a:t>
            </a: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5448C35F-78AE-4E8A-8C8A-0EE38DEE1B24}"/>
              </a:ext>
            </a:extLst>
          </p:cNvPr>
          <p:cNvSpPr txBox="1">
            <a:spLocks noChangeArrowheads="1"/>
          </p:cNvSpPr>
          <p:nvPr/>
        </p:nvSpPr>
        <p:spPr>
          <a:xfrm>
            <a:off x="945443" y="2902124"/>
            <a:ext cx="10301111" cy="1305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Indiquent-elles l’</a:t>
            </a:r>
            <a:r>
              <a:rPr lang="fr-CH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occurrence</a:t>
            </a: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d’un évènement ou d’un incident, ou s’agit-il d’</a:t>
            </a:r>
            <a:r>
              <a:rPr lang="fr-CH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informations contextuelles </a:t>
            </a: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BA04F5FC-88FA-40FF-BF50-9C8DB3332F7A}"/>
              </a:ext>
            </a:extLst>
          </p:cNvPr>
          <p:cNvSpPr txBox="1">
            <a:spLocks noChangeArrowheads="1"/>
          </p:cNvSpPr>
          <p:nvPr/>
        </p:nvSpPr>
        <p:spPr>
          <a:xfrm>
            <a:off x="945442" y="4384057"/>
            <a:ext cx="10301111" cy="62865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Dans quelle mesure s’inscrivent-elles </a:t>
            </a:r>
            <a:r>
              <a:rPr lang="fr-CH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dans le contexte </a:t>
            </a: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algn="just">
              <a:lnSpc>
                <a:spcPct val="160000"/>
              </a:lnSpc>
              <a:buFontTx/>
              <a:buNone/>
            </a:pPr>
            <a:endParaRPr lang="fr-CH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164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D129B-4ED4-4436-B209-7B99AC449D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81955" y="255239"/>
            <a:ext cx="7428089" cy="571241"/>
          </a:xfrm>
        </p:spPr>
        <p:txBody>
          <a:bodyPr>
            <a:noAutofit/>
          </a:bodyPr>
          <a:lstStyle/>
          <a:p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Validité de l’information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E1B80ADB-44DD-40B6-BE6E-F5637CD2D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5904" y="5492219"/>
            <a:ext cx="2458405" cy="1365781"/>
          </a:xfrm>
          <a:prstGeom prst="rect">
            <a:avLst/>
          </a:prstGeom>
        </p:spPr>
      </p:pic>
      <p:pic>
        <p:nvPicPr>
          <p:cNvPr id="6" name="Image 1">
            <a:extLst>
              <a:ext uri="{FF2B5EF4-FFF2-40B4-BE49-F238E27FC236}">
                <a16:creationId xmlns:a16="http://schemas.microsoft.com/office/drawing/2014/main" id="{072F087C-10EF-4D47-874A-54434CECA7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91" y="5817392"/>
            <a:ext cx="2309604" cy="715433"/>
          </a:xfrm>
          <a:prstGeom prst="rect">
            <a:avLst/>
          </a:prstGeom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CE393F72-35A0-47B0-8F86-06726CE7982C}"/>
              </a:ext>
            </a:extLst>
          </p:cNvPr>
          <p:cNvSpPr txBox="1">
            <a:spLocks noChangeArrowheads="1"/>
          </p:cNvSpPr>
          <p:nvPr/>
        </p:nvSpPr>
        <p:spPr>
          <a:xfrm>
            <a:off x="910869" y="977380"/>
            <a:ext cx="10370257" cy="3317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L’information est-elle:</a:t>
            </a:r>
          </a:p>
          <a:p>
            <a:pPr algn="just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Précise</a:t>
            </a: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Logique et cohérente en soi-même</a:t>
            </a: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Concordante </a:t>
            </a: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avec d’autres éléments d’information? </a:t>
            </a:r>
          </a:p>
          <a:p>
            <a:pPr algn="just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Corroborée par des informations</a:t>
            </a: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d’au moins </a:t>
            </a:r>
            <a:r>
              <a:rPr lang="fr-CH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autres sources indépendantes</a:t>
            </a: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fr-CH" altLang="en-US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06076311-B550-4543-919C-BE7C092139E0}"/>
              </a:ext>
            </a:extLst>
          </p:cNvPr>
          <p:cNvSpPr txBox="1">
            <a:spLocks noChangeArrowheads="1"/>
          </p:cNvSpPr>
          <p:nvPr/>
        </p:nvSpPr>
        <p:spPr>
          <a:xfrm>
            <a:off x="910869" y="4022300"/>
            <a:ext cx="10370257" cy="1745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fr-CH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Attention: </a:t>
            </a: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just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fr-CH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 </a:t>
            </a:r>
            <a:r>
              <a:rPr lang="fr-CH" alt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Circular</a:t>
            </a:r>
            <a:r>
              <a:rPr lang="fr-CH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altLang="en-US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reporting</a:t>
            </a:r>
            <a:r>
              <a:rPr lang="fr-CH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342900" indent="-342900" algn="just">
              <a:lnSpc>
                <a:spcPct val="11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fr-CH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Cherchez les </a:t>
            </a:r>
            <a:r>
              <a:rPr lang="fr-CH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biais ou exagérations</a:t>
            </a:r>
            <a:r>
              <a:rPr lang="fr-CH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infos</a:t>
            </a:r>
          </a:p>
          <a:p>
            <a:pPr marL="342900" indent="-342900" algn="just">
              <a:lnSpc>
                <a:spcPct val="11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fr-CH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Soyez réceptifs aux </a:t>
            </a:r>
            <a:r>
              <a:rPr lang="fr-CH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différentes manières dont l’info peut être présentée</a:t>
            </a:r>
            <a:r>
              <a:rPr lang="fr-CH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03137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D129B-4ED4-4436-B209-7B99AC449D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81955" y="255239"/>
            <a:ext cx="7428089" cy="571241"/>
          </a:xfrm>
        </p:spPr>
        <p:txBody>
          <a:bodyPr>
            <a:noAutofit/>
          </a:bodyPr>
          <a:lstStyle/>
          <a:p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Intégrité de la méthodologie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E1B80ADB-44DD-40B6-BE6E-F5637CD2D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5904" y="5492219"/>
            <a:ext cx="2458405" cy="1365781"/>
          </a:xfrm>
          <a:prstGeom prst="rect">
            <a:avLst/>
          </a:prstGeom>
        </p:spPr>
      </p:pic>
      <p:pic>
        <p:nvPicPr>
          <p:cNvPr id="6" name="Image 1">
            <a:extLst>
              <a:ext uri="{FF2B5EF4-FFF2-40B4-BE49-F238E27FC236}">
                <a16:creationId xmlns:a16="http://schemas.microsoft.com/office/drawing/2014/main" id="{072F087C-10EF-4D47-874A-54434CECA7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91" y="5817392"/>
            <a:ext cx="2309604" cy="715433"/>
          </a:xfrm>
          <a:prstGeom prst="rect">
            <a:avLst/>
          </a:prstGeom>
        </p:spPr>
      </p:pic>
      <p:sp>
        <p:nvSpPr>
          <p:cNvPr id="8" name="Rectangle 3">
            <a:extLst>
              <a:ext uri="{FF2B5EF4-FFF2-40B4-BE49-F238E27FC236}">
                <a16:creationId xmlns:a16="http://schemas.microsoft.com/office/drawing/2014/main" id="{DEA84035-A0DD-4039-8701-780A1EDE8071}"/>
              </a:ext>
            </a:extLst>
          </p:cNvPr>
          <p:cNvSpPr txBox="1">
            <a:spLocks noChangeArrowheads="1"/>
          </p:cNvSpPr>
          <p:nvPr/>
        </p:nvSpPr>
        <p:spPr>
          <a:xfrm>
            <a:off x="1752600" y="1576211"/>
            <a:ext cx="8686800" cy="4241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</a:pPr>
            <a:r>
              <a:rPr lang="fr-CH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faut s’assurer de l’intégrité de la manière dont l’information est </a:t>
            </a:r>
            <a:r>
              <a:rPr lang="fr-CH" alt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recueillie </a:t>
            </a:r>
            <a:r>
              <a:rPr lang="fr-CH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00000"/>
              </a:lnSpc>
            </a:pPr>
            <a:endParaRPr lang="fr-CH" alt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fr-CH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méthode de collecte </a:t>
            </a:r>
            <a:r>
              <a:rPr lang="fr-CH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d’informations est-elle sans reproche?</a:t>
            </a:r>
          </a:p>
          <a:p>
            <a:pPr marL="800100" lvl="1" indent="-342900"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fr-CH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fr-CH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L’information a-t-elle été recueillie </a:t>
            </a:r>
            <a:r>
              <a:rPr lang="fr-CH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sans</a:t>
            </a:r>
            <a:r>
              <a:rPr lang="fr-CH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CH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biais, sans parti pris</a:t>
            </a:r>
            <a:r>
              <a:rPr lang="fr-CH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1" algn="just">
              <a:lnSpc>
                <a:spcPct val="100000"/>
              </a:lnSpc>
            </a:pPr>
            <a:endParaRPr lang="fr-CH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fr-CH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L’info est-elle </a:t>
            </a:r>
            <a:r>
              <a:rPr lang="fr-CH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solide et sans failles?</a:t>
            </a:r>
            <a:endParaRPr lang="fr-CH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6639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D129B-4ED4-4436-B209-7B99AC449D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81954" y="131061"/>
            <a:ext cx="7428089" cy="571241"/>
          </a:xfrm>
        </p:spPr>
        <p:txBody>
          <a:bodyPr>
            <a:noAutofit/>
          </a:bodyPr>
          <a:lstStyle/>
          <a:p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Fiabilité de la source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E1B80ADB-44DD-40B6-BE6E-F5637CD2D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5904" y="5492219"/>
            <a:ext cx="2458405" cy="1365781"/>
          </a:xfrm>
          <a:prstGeom prst="rect">
            <a:avLst/>
          </a:prstGeom>
        </p:spPr>
      </p:pic>
      <p:pic>
        <p:nvPicPr>
          <p:cNvPr id="6" name="Image 1">
            <a:extLst>
              <a:ext uri="{FF2B5EF4-FFF2-40B4-BE49-F238E27FC236}">
                <a16:creationId xmlns:a16="http://schemas.microsoft.com/office/drawing/2014/main" id="{072F087C-10EF-4D47-874A-54434CECA7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91" y="5817392"/>
            <a:ext cx="2309604" cy="715433"/>
          </a:xfrm>
          <a:prstGeom prst="rect">
            <a:avLst/>
          </a:prstGeom>
        </p:spPr>
      </p:pic>
      <p:graphicFrame>
        <p:nvGraphicFramePr>
          <p:cNvPr id="7" name="Group 184">
            <a:extLst>
              <a:ext uri="{FF2B5EF4-FFF2-40B4-BE49-F238E27FC236}">
                <a16:creationId xmlns:a16="http://schemas.microsoft.com/office/drawing/2014/main" id="{C00502AF-E9A9-4C84-9463-AA4D3C7CA0F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2268239"/>
              </p:ext>
            </p:extLst>
          </p:nvPr>
        </p:nvGraphicFramePr>
        <p:xfrm>
          <a:off x="1432276" y="886866"/>
          <a:ext cx="9327444" cy="4745962"/>
        </p:xfrm>
        <a:graphic>
          <a:graphicData uri="http://schemas.openxmlformats.org/drawingml/2006/table">
            <a:tbl>
              <a:tblPr/>
              <a:tblGrid>
                <a:gridCol w="11227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54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5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90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H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Valeur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H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Index récapitulatif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H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Définition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H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H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Totalement fiable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H" sz="18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Aucun doute</a:t>
                      </a:r>
                      <a:r>
                        <a:rPr kumimoji="0" lang="fr-CH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les infos ont toujours été fiables par le passé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H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H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Habituellement fiable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H" sz="18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 certain doute</a:t>
                      </a:r>
                      <a:r>
                        <a:rPr kumimoji="0" lang="fr-CH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mais les infos se sont révélées fiables par le passé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3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H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H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SimSun" pitchFamily="2" charset="-122"/>
                          <a:cs typeface="Times New Roman" panose="02020603050405020304" pitchFamily="18" charset="0"/>
                        </a:rPr>
                        <a:t>Relativement </a:t>
                      </a:r>
                      <a:r>
                        <a:rPr kumimoji="0" lang="fr-CH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fiable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H" sz="18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Souvent un certain doute</a:t>
                      </a:r>
                      <a:r>
                        <a:rPr kumimoji="0" lang="fr-CH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par le passé, les infos ont été fiables dans un petit nombre de cas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H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H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 souvent fiable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H" sz="18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 doute certain</a:t>
                      </a:r>
                      <a:r>
                        <a:rPr kumimoji="0" lang="fr-CH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par le passé, les infos n’étaient généralement pas fiables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09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H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H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 fiable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H" sz="18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 sérieux doute</a:t>
                      </a:r>
                      <a:r>
                        <a:rPr kumimoji="0" lang="fr-CH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les infos ne se sont pas révélées fiables par le passé; peut encore fournir des infos crédibles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17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H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H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Impossible de juger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H" sz="18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Impossible de déterminer sa fiabilité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79482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D129B-4ED4-4436-B209-7B99AC449D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81954" y="164928"/>
            <a:ext cx="7428089" cy="571241"/>
          </a:xfrm>
        </p:spPr>
        <p:txBody>
          <a:bodyPr>
            <a:noAutofit/>
          </a:bodyPr>
          <a:lstStyle/>
          <a:p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Validité des informations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E1B80ADB-44DD-40B6-BE6E-F5637CD2D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5904" y="5492219"/>
            <a:ext cx="2458405" cy="1365781"/>
          </a:xfrm>
          <a:prstGeom prst="rect">
            <a:avLst/>
          </a:prstGeom>
        </p:spPr>
      </p:pic>
      <p:pic>
        <p:nvPicPr>
          <p:cNvPr id="6" name="Image 1">
            <a:extLst>
              <a:ext uri="{FF2B5EF4-FFF2-40B4-BE49-F238E27FC236}">
                <a16:creationId xmlns:a16="http://schemas.microsoft.com/office/drawing/2014/main" id="{072F087C-10EF-4D47-874A-54434CECA7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91" y="5817392"/>
            <a:ext cx="2309604" cy="715433"/>
          </a:xfrm>
          <a:prstGeom prst="rect">
            <a:avLst/>
          </a:prstGeom>
        </p:spPr>
      </p:pic>
      <p:graphicFrame>
        <p:nvGraphicFramePr>
          <p:cNvPr id="7" name="Group 97">
            <a:extLst>
              <a:ext uri="{FF2B5EF4-FFF2-40B4-BE49-F238E27FC236}">
                <a16:creationId xmlns:a16="http://schemas.microsoft.com/office/drawing/2014/main" id="{3391CFE9-78F5-44F1-A600-0A14A6BB6D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7017122"/>
              </p:ext>
            </p:extLst>
          </p:nvPr>
        </p:nvGraphicFramePr>
        <p:xfrm>
          <a:off x="654755" y="913938"/>
          <a:ext cx="10882488" cy="4815996"/>
        </p:xfrm>
        <a:graphic>
          <a:graphicData uri="http://schemas.openxmlformats.org/drawingml/2006/table">
            <a:tbl>
              <a:tblPr/>
              <a:tblGrid>
                <a:gridCol w="15114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9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1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52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H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Valeur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H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Index récapitulatif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H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56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H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H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</a:rPr>
                        <a:t>Confirmées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H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Etayées par des sources indépendantes &amp; concordent avec d’autres infos sur le sujet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23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H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H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</a:rPr>
                        <a:t>Probablement vraies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H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Indiquent un certain degré d’exactitude mais non confirmées; concordent avec d’autres infos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56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H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H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</a:rPr>
                        <a:t>Peut-être vraies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H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Ni confirmées ni contredites; pas en contradiction avec d’autres infos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23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H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H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</a:rPr>
                        <a:t>Véracité douteuse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H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Jugées improbables, mais possibles; pas contredites; pas en contradiction avec d’autres infos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958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H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H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</a:rPr>
                        <a:t>Rapport improbable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H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Contredites par d’autres données, dénuées de logique interne &amp; en contradiction avec un corpus d’infos sur le sujet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93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H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itchFamily="34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H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</a:rPr>
                        <a:t>Impossible de juger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H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Impossible de juger </a:t>
                      </a:r>
                      <a:r>
                        <a:rPr kumimoji="0" lang="fr-CH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de leur véracité </a:t>
                      </a:r>
                      <a:r>
                        <a:rPr kumimoji="0" lang="fr-CH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à cause du manque de connaissance du sujet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27775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E1B80ADB-44DD-40B6-BE6E-F5637CD2D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5904" y="5492219"/>
            <a:ext cx="2458405" cy="1365781"/>
          </a:xfrm>
          <a:prstGeom prst="rect">
            <a:avLst/>
          </a:prstGeom>
        </p:spPr>
      </p:pic>
      <p:pic>
        <p:nvPicPr>
          <p:cNvPr id="6" name="Image 1">
            <a:extLst>
              <a:ext uri="{FF2B5EF4-FFF2-40B4-BE49-F238E27FC236}">
                <a16:creationId xmlns:a16="http://schemas.microsoft.com/office/drawing/2014/main" id="{072F087C-10EF-4D47-874A-54434CECA7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91" y="5817392"/>
            <a:ext cx="2309604" cy="715433"/>
          </a:xfrm>
          <a:prstGeom prst="rect">
            <a:avLst/>
          </a:prstGeom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17691507-9DBD-4711-BF31-2580FA4EE026}"/>
              </a:ext>
            </a:extLst>
          </p:cNvPr>
          <p:cNvSpPr txBox="1">
            <a:spLocks noChangeArrowheads="1"/>
          </p:cNvSpPr>
          <p:nvPr/>
        </p:nvSpPr>
        <p:spPr>
          <a:xfrm>
            <a:off x="1050916" y="2506348"/>
            <a:ext cx="10239023" cy="9226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>
              <a:spcBef>
                <a:spcPct val="0"/>
              </a:spcBef>
            </a:pPr>
            <a:r>
              <a:rPr lang="fr-CH" alt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</a:t>
            </a:r>
            <a:endParaRPr lang="fr-CH" altLang="en-US" sz="6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29032-C909-4D1D-9B77-7CD9CC85D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Définition du monitoring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4032F-14B9-4F87-BBE4-01356AC371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69333"/>
          </a:xfrm>
        </p:spPr>
        <p:txBody>
          <a:bodyPr/>
          <a:lstStyle/>
          <a:p>
            <a:pPr marL="0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monitoring est « la collecte active, la vérification et l’usage d’informations en vue de résoudre des problèmes ».</a:t>
            </a:r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92F968D8-B25A-474C-83C8-0B41EE7781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5904" y="5492219"/>
            <a:ext cx="2458405" cy="1365781"/>
          </a:xfrm>
          <a:prstGeom prst="rect">
            <a:avLst/>
          </a:prstGeom>
        </p:spPr>
      </p:pic>
      <p:pic>
        <p:nvPicPr>
          <p:cNvPr id="5" name="Image 1">
            <a:extLst>
              <a:ext uri="{FF2B5EF4-FFF2-40B4-BE49-F238E27FC236}">
                <a16:creationId xmlns:a16="http://schemas.microsoft.com/office/drawing/2014/main" id="{0B5117F2-4E8F-4EC3-A9D2-F06E5FD692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91" y="5817392"/>
            <a:ext cx="2309604" cy="715433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C314E49-2FC3-4D0C-BD47-C50D81F476CA}"/>
              </a:ext>
            </a:extLst>
          </p:cNvPr>
          <p:cNvSpPr txBox="1">
            <a:spLocks/>
          </p:cNvSpPr>
          <p:nvPr/>
        </p:nvSpPr>
        <p:spPr>
          <a:xfrm>
            <a:off x="838200" y="2929895"/>
            <a:ext cx="10515600" cy="2694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faut: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Réunir des informations sur des incidents en recueillant des témoignages, en observant des évènements, en visitant des lieux, etc.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Vérifier l’information. 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Enregistrer l’information.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458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29032-C909-4D1D-9B77-7CD9CC85D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Objectif du recueil de données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4032F-14B9-4F87-BBE4-01356AC371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853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faut déterminer </a:t>
            </a:r>
            <a:r>
              <a:rPr lang="fr-F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qui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fait </a:t>
            </a:r>
            <a:r>
              <a:rPr lang="fr-F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quoi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 qui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comment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où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fr-FR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quand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92F968D8-B25A-474C-83C8-0B41EE7781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5904" y="5492219"/>
            <a:ext cx="2458405" cy="1365781"/>
          </a:xfrm>
          <a:prstGeom prst="rect">
            <a:avLst/>
          </a:prstGeom>
        </p:spPr>
      </p:pic>
      <p:pic>
        <p:nvPicPr>
          <p:cNvPr id="5" name="Image 1">
            <a:extLst>
              <a:ext uri="{FF2B5EF4-FFF2-40B4-BE49-F238E27FC236}">
                <a16:creationId xmlns:a16="http://schemas.microsoft.com/office/drawing/2014/main" id="{0B5117F2-4E8F-4EC3-A9D2-F06E5FD692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91" y="5817392"/>
            <a:ext cx="2309604" cy="715433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923637B-F4A1-4786-8230-34DB63403BAB}"/>
              </a:ext>
            </a:extLst>
          </p:cNvPr>
          <p:cNvSpPr txBox="1">
            <a:spLocks/>
          </p:cNvSpPr>
          <p:nvPr/>
        </p:nvSpPr>
        <p:spPr>
          <a:xfrm>
            <a:off x="1292493" y="2503223"/>
            <a:ext cx="2446867" cy="298185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Qui ?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Quoi ?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qui ?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Comment ?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Où ?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Quand?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60CE497-5105-4BCD-AF79-21565EC96191}"/>
              </a:ext>
            </a:extLst>
          </p:cNvPr>
          <p:cNvSpPr txBox="1">
            <a:spLocks/>
          </p:cNvSpPr>
          <p:nvPr/>
        </p:nvSpPr>
        <p:spPr>
          <a:xfrm>
            <a:off x="6547535" y="2503223"/>
            <a:ext cx="5506774" cy="32612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Auteur ou personne responsable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Quoi 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qui 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Comment?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Où 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Quand?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EF0080BA-BBE7-4E3E-A17E-0805FF9E74CC}"/>
              </a:ext>
            </a:extLst>
          </p:cNvPr>
          <p:cNvSpPr/>
          <p:nvPr/>
        </p:nvSpPr>
        <p:spPr>
          <a:xfrm>
            <a:off x="4158206" y="3429000"/>
            <a:ext cx="1693333" cy="855133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541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D129B-4ED4-4436-B209-7B99AC449D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81955" y="255239"/>
            <a:ext cx="7428089" cy="571241"/>
          </a:xfrm>
        </p:spPr>
        <p:txBody>
          <a:bodyPr>
            <a:noAutofit/>
          </a:bodyPr>
          <a:lstStyle/>
          <a:p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cycle du monitoring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E1B80ADB-44DD-40B6-BE6E-F5637CD2D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5904" y="5492219"/>
            <a:ext cx="2458405" cy="1365781"/>
          </a:xfrm>
          <a:prstGeom prst="rect">
            <a:avLst/>
          </a:prstGeom>
        </p:spPr>
      </p:pic>
      <p:pic>
        <p:nvPicPr>
          <p:cNvPr id="6" name="Image 1">
            <a:extLst>
              <a:ext uri="{FF2B5EF4-FFF2-40B4-BE49-F238E27FC236}">
                <a16:creationId xmlns:a16="http://schemas.microsoft.com/office/drawing/2014/main" id="{072F087C-10EF-4D47-874A-54434CECA7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91" y="5817392"/>
            <a:ext cx="2309604" cy="715433"/>
          </a:xfrm>
          <a:prstGeom prst="rect">
            <a:avLst/>
          </a:prstGeom>
        </p:spPr>
      </p:pic>
      <p:sp>
        <p:nvSpPr>
          <p:cNvPr id="4" name="Freeform: Shape 3">
            <a:extLst>
              <a:ext uri="{FF2B5EF4-FFF2-40B4-BE49-F238E27FC236}">
                <a16:creationId xmlns:a16="http://schemas.microsoft.com/office/drawing/2014/main" id="{BB0A84EB-8CCA-4E9D-9444-F93302DA69AE}"/>
              </a:ext>
            </a:extLst>
          </p:cNvPr>
          <p:cNvSpPr/>
          <p:nvPr/>
        </p:nvSpPr>
        <p:spPr>
          <a:xfrm>
            <a:off x="5141706" y="934690"/>
            <a:ext cx="1936310" cy="1326956"/>
          </a:xfrm>
          <a:custGeom>
            <a:avLst/>
            <a:gdLst>
              <a:gd name="connsiteX0" fmla="*/ 0 w 1936310"/>
              <a:gd name="connsiteY0" fmla="*/ 221164 h 1326956"/>
              <a:gd name="connsiteX1" fmla="*/ 221164 w 1936310"/>
              <a:gd name="connsiteY1" fmla="*/ 0 h 1326956"/>
              <a:gd name="connsiteX2" fmla="*/ 1715146 w 1936310"/>
              <a:gd name="connsiteY2" fmla="*/ 0 h 1326956"/>
              <a:gd name="connsiteX3" fmla="*/ 1936310 w 1936310"/>
              <a:gd name="connsiteY3" fmla="*/ 221164 h 1326956"/>
              <a:gd name="connsiteX4" fmla="*/ 1936310 w 1936310"/>
              <a:gd name="connsiteY4" fmla="*/ 1105792 h 1326956"/>
              <a:gd name="connsiteX5" fmla="*/ 1715146 w 1936310"/>
              <a:gd name="connsiteY5" fmla="*/ 1326956 h 1326956"/>
              <a:gd name="connsiteX6" fmla="*/ 221164 w 1936310"/>
              <a:gd name="connsiteY6" fmla="*/ 1326956 h 1326956"/>
              <a:gd name="connsiteX7" fmla="*/ 0 w 1936310"/>
              <a:gd name="connsiteY7" fmla="*/ 1105792 h 1326956"/>
              <a:gd name="connsiteX8" fmla="*/ 0 w 1936310"/>
              <a:gd name="connsiteY8" fmla="*/ 221164 h 1326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36310" h="1326956">
                <a:moveTo>
                  <a:pt x="0" y="221164"/>
                </a:moveTo>
                <a:cubicBezTo>
                  <a:pt x="0" y="99018"/>
                  <a:pt x="99018" y="0"/>
                  <a:pt x="221164" y="0"/>
                </a:cubicBezTo>
                <a:lnTo>
                  <a:pt x="1715146" y="0"/>
                </a:lnTo>
                <a:cubicBezTo>
                  <a:pt x="1837292" y="0"/>
                  <a:pt x="1936310" y="99018"/>
                  <a:pt x="1936310" y="221164"/>
                </a:cubicBezTo>
                <a:lnTo>
                  <a:pt x="1936310" y="1105792"/>
                </a:lnTo>
                <a:cubicBezTo>
                  <a:pt x="1936310" y="1227938"/>
                  <a:pt x="1837292" y="1326956"/>
                  <a:pt x="1715146" y="1326956"/>
                </a:cubicBezTo>
                <a:lnTo>
                  <a:pt x="221164" y="1326956"/>
                </a:lnTo>
                <a:cubicBezTo>
                  <a:pt x="99018" y="1326956"/>
                  <a:pt x="0" y="1227938"/>
                  <a:pt x="0" y="1105792"/>
                </a:cubicBezTo>
                <a:lnTo>
                  <a:pt x="0" y="22116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0977" tIns="140977" rIns="140977" bIns="140977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20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endPara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B891CA3-ACC1-487A-ACB7-A73620AF3FD1}"/>
              </a:ext>
            </a:extLst>
          </p:cNvPr>
          <p:cNvSpPr/>
          <p:nvPr/>
        </p:nvSpPr>
        <p:spPr>
          <a:xfrm>
            <a:off x="3601673" y="1462244"/>
            <a:ext cx="4524024" cy="452402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582911" y="425731"/>
                </a:moveTo>
                <a:arcTo wR="2262012" hR="2262012" stAng="18343724" swAng="590160"/>
              </a:path>
            </a:pathLst>
          </a:custGeom>
          <a:noFill/>
          <a:ln>
            <a:tailEnd type="arrow"/>
          </a:ln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26AAE0C-EFC0-47C3-916A-793F330183A6}"/>
              </a:ext>
            </a:extLst>
          </p:cNvPr>
          <p:cNvSpPr/>
          <p:nvPr/>
        </p:nvSpPr>
        <p:spPr>
          <a:xfrm>
            <a:off x="7100666" y="2235032"/>
            <a:ext cx="1936310" cy="1326956"/>
          </a:xfrm>
          <a:custGeom>
            <a:avLst/>
            <a:gdLst>
              <a:gd name="connsiteX0" fmla="*/ 0 w 1936310"/>
              <a:gd name="connsiteY0" fmla="*/ 221164 h 1326956"/>
              <a:gd name="connsiteX1" fmla="*/ 221164 w 1936310"/>
              <a:gd name="connsiteY1" fmla="*/ 0 h 1326956"/>
              <a:gd name="connsiteX2" fmla="*/ 1715146 w 1936310"/>
              <a:gd name="connsiteY2" fmla="*/ 0 h 1326956"/>
              <a:gd name="connsiteX3" fmla="*/ 1936310 w 1936310"/>
              <a:gd name="connsiteY3" fmla="*/ 221164 h 1326956"/>
              <a:gd name="connsiteX4" fmla="*/ 1936310 w 1936310"/>
              <a:gd name="connsiteY4" fmla="*/ 1105792 h 1326956"/>
              <a:gd name="connsiteX5" fmla="*/ 1715146 w 1936310"/>
              <a:gd name="connsiteY5" fmla="*/ 1326956 h 1326956"/>
              <a:gd name="connsiteX6" fmla="*/ 221164 w 1936310"/>
              <a:gd name="connsiteY6" fmla="*/ 1326956 h 1326956"/>
              <a:gd name="connsiteX7" fmla="*/ 0 w 1936310"/>
              <a:gd name="connsiteY7" fmla="*/ 1105792 h 1326956"/>
              <a:gd name="connsiteX8" fmla="*/ 0 w 1936310"/>
              <a:gd name="connsiteY8" fmla="*/ 221164 h 1326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36310" h="1326956">
                <a:moveTo>
                  <a:pt x="0" y="221164"/>
                </a:moveTo>
                <a:cubicBezTo>
                  <a:pt x="0" y="99018"/>
                  <a:pt x="99018" y="0"/>
                  <a:pt x="221164" y="0"/>
                </a:cubicBezTo>
                <a:lnTo>
                  <a:pt x="1715146" y="0"/>
                </a:lnTo>
                <a:cubicBezTo>
                  <a:pt x="1837292" y="0"/>
                  <a:pt x="1936310" y="99018"/>
                  <a:pt x="1936310" y="221164"/>
                </a:cubicBezTo>
                <a:lnTo>
                  <a:pt x="1936310" y="1105792"/>
                </a:lnTo>
                <a:cubicBezTo>
                  <a:pt x="1936310" y="1227938"/>
                  <a:pt x="1837292" y="1326956"/>
                  <a:pt x="1715146" y="1326956"/>
                </a:cubicBezTo>
                <a:lnTo>
                  <a:pt x="221164" y="1326956"/>
                </a:lnTo>
                <a:cubicBezTo>
                  <a:pt x="99018" y="1326956"/>
                  <a:pt x="0" y="1227938"/>
                  <a:pt x="0" y="1105792"/>
                </a:cubicBezTo>
                <a:lnTo>
                  <a:pt x="0" y="22116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0977" tIns="140977" rIns="140977" bIns="140977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20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Information, analyse et stratégie</a:t>
            </a:r>
            <a:endPara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560290E-F944-4BA5-8F1D-D212EC5543F6}"/>
              </a:ext>
            </a:extLst>
          </p:cNvPr>
          <p:cNvSpPr/>
          <p:nvPr/>
        </p:nvSpPr>
        <p:spPr>
          <a:xfrm>
            <a:off x="3750082" y="1404956"/>
            <a:ext cx="4524024" cy="452402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24017" y="2256151"/>
                </a:moveTo>
                <a:arcTo wR="2262012" hR="2262012" stAng="21591093" swAng="453601"/>
              </a:path>
            </a:pathLst>
          </a:custGeom>
          <a:noFill/>
          <a:ln>
            <a:tailEnd type="arrow"/>
          </a:ln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ECB9430-E1D8-4C1A-98E2-66EBD758D66B}"/>
              </a:ext>
            </a:extLst>
          </p:cNvPr>
          <p:cNvSpPr/>
          <p:nvPr/>
        </p:nvSpPr>
        <p:spPr>
          <a:xfrm>
            <a:off x="7100673" y="4056774"/>
            <a:ext cx="1936310" cy="1326956"/>
          </a:xfrm>
          <a:custGeom>
            <a:avLst/>
            <a:gdLst>
              <a:gd name="connsiteX0" fmla="*/ 0 w 1936310"/>
              <a:gd name="connsiteY0" fmla="*/ 221164 h 1326956"/>
              <a:gd name="connsiteX1" fmla="*/ 221164 w 1936310"/>
              <a:gd name="connsiteY1" fmla="*/ 0 h 1326956"/>
              <a:gd name="connsiteX2" fmla="*/ 1715146 w 1936310"/>
              <a:gd name="connsiteY2" fmla="*/ 0 h 1326956"/>
              <a:gd name="connsiteX3" fmla="*/ 1936310 w 1936310"/>
              <a:gd name="connsiteY3" fmla="*/ 221164 h 1326956"/>
              <a:gd name="connsiteX4" fmla="*/ 1936310 w 1936310"/>
              <a:gd name="connsiteY4" fmla="*/ 1105792 h 1326956"/>
              <a:gd name="connsiteX5" fmla="*/ 1715146 w 1936310"/>
              <a:gd name="connsiteY5" fmla="*/ 1326956 h 1326956"/>
              <a:gd name="connsiteX6" fmla="*/ 221164 w 1936310"/>
              <a:gd name="connsiteY6" fmla="*/ 1326956 h 1326956"/>
              <a:gd name="connsiteX7" fmla="*/ 0 w 1936310"/>
              <a:gd name="connsiteY7" fmla="*/ 1105792 h 1326956"/>
              <a:gd name="connsiteX8" fmla="*/ 0 w 1936310"/>
              <a:gd name="connsiteY8" fmla="*/ 221164 h 1326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36310" h="1326956">
                <a:moveTo>
                  <a:pt x="0" y="221164"/>
                </a:moveTo>
                <a:cubicBezTo>
                  <a:pt x="0" y="99018"/>
                  <a:pt x="99018" y="0"/>
                  <a:pt x="221164" y="0"/>
                </a:cubicBezTo>
                <a:lnTo>
                  <a:pt x="1715146" y="0"/>
                </a:lnTo>
                <a:cubicBezTo>
                  <a:pt x="1837292" y="0"/>
                  <a:pt x="1936310" y="99018"/>
                  <a:pt x="1936310" y="221164"/>
                </a:cubicBezTo>
                <a:lnTo>
                  <a:pt x="1936310" y="1105792"/>
                </a:lnTo>
                <a:cubicBezTo>
                  <a:pt x="1936310" y="1227938"/>
                  <a:pt x="1837292" y="1326956"/>
                  <a:pt x="1715146" y="1326956"/>
                </a:cubicBezTo>
                <a:lnTo>
                  <a:pt x="221164" y="1326956"/>
                </a:lnTo>
                <a:cubicBezTo>
                  <a:pt x="99018" y="1326956"/>
                  <a:pt x="0" y="1227938"/>
                  <a:pt x="0" y="1105792"/>
                </a:cubicBezTo>
                <a:lnTo>
                  <a:pt x="0" y="22116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0977" tIns="140977" rIns="140977" bIns="140977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20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Analyse de l’information</a:t>
            </a:r>
            <a:endPara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09B85972-1300-4BC9-B2EA-A1D776D99555}"/>
              </a:ext>
            </a:extLst>
          </p:cNvPr>
          <p:cNvSpPr/>
          <p:nvPr/>
        </p:nvSpPr>
        <p:spPr>
          <a:xfrm>
            <a:off x="3525000" y="1785100"/>
            <a:ext cx="4524024" cy="452402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994839" y="3715976"/>
                </a:moveTo>
                <a:arcTo wR="2262012" hR="2262012" stAng="2399941" swAng="685284"/>
              </a:path>
            </a:pathLst>
          </a:custGeom>
          <a:noFill/>
          <a:ln>
            <a:tailEnd type="arrow"/>
          </a:ln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29CE061-F78C-46C2-883A-12EB79DADA67}"/>
              </a:ext>
            </a:extLst>
          </p:cNvPr>
          <p:cNvSpPr/>
          <p:nvPr/>
        </p:nvSpPr>
        <p:spPr>
          <a:xfrm>
            <a:off x="5141706" y="5458714"/>
            <a:ext cx="1936310" cy="1326956"/>
          </a:xfrm>
          <a:custGeom>
            <a:avLst/>
            <a:gdLst>
              <a:gd name="connsiteX0" fmla="*/ 0 w 1936310"/>
              <a:gd name="connsiteY0" fmla="*/ 221164 h 1326956"/>
              <a:gd name="connsiteX1" fmla="*/ 221164 w 1936310"/>
              <a:gd name="connsiteY1" fmla="*/ 0 h 1326956"/>
              <a:gd name="connsiteX2" fmla="*/ 1715146 w 1936310"/>
              <a:gd name="connsiteY2" fmla="*/ 0 h 1326956"/>
              <a:gd name="connsiteX3" fmla="*/ 1936310 w 1936310"/>
              <a:gd name="connsiteY3" fmla="*/ 221164 h 1326956"/>
              <a:gd name="connsiteX4" fmla="*/ 1936310 w 1936310"/>
              <a:gd name="connsiteY4" fmla="*/ 1105792 h 1326956"/>
              <a:gd name="connsiteX5" fmla="*/ 1715146 w 1936310"/>
              <a:gd name="connsiteY5" fmla="*/ 1326956 h 1326956"/>
              <a:gd name="connsiteX6" fmla="*/ 221164 w 1936310"/>
              <a:gd name="connsiteY6" fmla="*/ 1326956 h 1326956"/>
              <a:gd name="connsiteX7" fmla="*/ 0 w 1936310"/>
              <a:gd name="connsiteY7" fmla="*/ 1105792 h 1326956"/>
              <a:gd name="connsiteX8" fmla="*/ 0 w 1936310"/>
              <a:gd name="connsiteY8" fmla="*/ 221164 h 1326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36310" h="1326956">
                <a:moveTo>
                  <a:pt x="0" y="221164"/>
                </a:moveTo>
                <a:cubicBezTo>
                  <a:pt x="0" y="99018"/>
                  <a:pt x="99018" y="0"/>
                  <a:pt x="221164" y="0"/>
                </a:cubicBezTo>
                <a:lnTo>
                  <a:pt x="1715146" y="0"/>
                </a:lnTo>
                <a:cubicBezTo>
                  <a:pt x="1837292" y="0"/>
                  <a:pt x="1936310" y="99018"/>
                  <a:pt x="1936310" y="221164"/>
                </a:cubicBezTo>
                <a:lnTo>
                  <a:pt x="1936310" y="1105792"/>
                </a:lnTo>
                <a:cubicBezTo>
                  <a:pt x="1936310" y="1227938"/>
                  <a:pt x="1837292" y="1326956"/>
                  <a:pt x="1715146" y="1326956"/>
                </a:cubicBezTo>
                <a:lnTo>
                  <a:pt x="221164" y="1326956"/>
                </a:lnTo>
                <a:cubicBezTo>
                  <a:pt x="99018" y="1326956"/>
                  <a:pt x="0" y="1227938"/>
                  <a:pt x="0" y="1105792"/>
                </a:cubicBezTo>
                <a:lnTo>
                  <a:pt x="0" y="22116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0977" tIns="140977" rIns="140977" bIns="140977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20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Documents et rapports internes</a:t>
            </a:r>
            <a:endPara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627F8B91-033D-48B9-876B-347C712E032A}"/>
              </a:ext>
            </a:extLst>
          </p:cNvPr>
          <p:cNvSpPr/>
          <p:nvPr/>
        </p:nvSpPr>
        <p:spPr>
          <a:xfrm>
            <a:off x="4170699" y="1785100"/>
            <a:ext cx="4524024" cy="452402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851418" y="4030324"/>
                </a:moveTo>
                <a:arcTo wR="2262012" hR="2262012" stAng="7714775" swAng="685284"/>
              </a:path>
            </a:pathLst>
          </a:custGeom>
          <a:noFill/>
          <a:ln>
            <a:tailEnd type="arrow"/>
          </a:ln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3851C80-803C-4042-A3C6-8F86564E0A40}"/>
              </a:ext>
            </a:extLst>
          </p:cNvPr>
          <p:cNvSpPr/>
          <p:nvPr/>
        </p:nvSpPr>
        <p:spPr>
          <a:xfrm>
            <a:off x="3182740" y="4056774"/>
            <a:ext cx="1936310" cy="1326956"/>
          </a:xfrm>
          <a:custGeom>
            <a:avLst/>
            <a:gdLst>
              <a:gd name="connsiteX0" fmla="*/ 0 w 1936310"/>
              <a:gd name="connsiteY0" fmla="*/ 221164 h 1326956"/>
              <a:gd name="connsiteX1" fmla="*/ 221164 w 1936310"/>
              <a:gd name="connsiteY1" fmla="*/ 0 h 1326956"/>
              <a:gd name="connsiteX2" fmla="*/ 1715146 w 1936310"/>
              <a:gd name="connsiteY2" fmla="*/ 0 h 1326956"/>
              <a:gd name="connsiteX3" fmla="*/ 1936310 w 1936310"/>
              <a:gd name="connsiteY3" fmla="*/ 221164 h 1326956"/>
              <a:gd name="connsiteX4" fmla="*/ 1936310 w 1936310"/>
              <a:gd name="connsiteY4" fmla="*/ 1105792 h 1326956"/>
              <a:gd name="connsiteX5" fmla="*/ 1715146 w 1936310"/>
              <a:gd name="connsiteY5" fmla="*/ 1326956 h 1326956"/>
              <a:gd name="connsiteX6" fmla="*/ 221164 w 1936310"/>
              <a:gd name="connsiteY6" fmla="*/ 1326956 h 1326956"/>
              <a:gd name="connsiteX7" fmla="*/ 0 w 1936310"/>
              <a:gd name="connsiteY7" fmla="*/ 1105792 h 1326956"/>
              <a:gd name="connsiteX8" fmla="*/ 0 w 1936310"/>
              <a:gd name="connsiteY8" fmla="*/ 221164 h 1326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36310" h="1326956">
                <a:moveTo>
                  <a:pt x="0" y="221164"/>
                </a:moveTo>
                <a:cubicBezTo>
                  <a:pt x="0" y="99018"/>
                  <a:pt x="99018" y="0"/>
                  <a:pt x="221164" y="0"/>
                </a:cubicBezTo>
                <a:lnTo>
                  <a:pt x="1715146" y="0"/>
                </a:lnTo>
                <a:cubicBezTo>
                  <a:pt x="1837292" y="0"/>
                  <a:pt x="1936310" y="99018"/>
                  <a:pt x="1936310" y="221164"/>
                </a:cubicBezTo>
                <a:lnTo>
                  <a:pt x="1936310" y="1105792"/>
                </a:lnTo>
                <a:cubicBezTo>
                  <a:pt x="1936310" y="1227938"/>
                  <a:pt x="1837292" y="1326956"/>
                  <a:pt x="1715146" y="1326956"/>
                </a:cubicBezTo>
                <a:lnTo>
                  <a:pt x="221164" y="1326956"/>
                </a:lnTo>
                <a:cubicBezTo>
                  <a:pt x="99018" y="1326956"/>
                  <a:pt x="0" y="1227938"/>
                  <a:pt x="0" y="1105792"/>
                </a:cubicBezTo>
                <a:lnTo>
                  <a:pt x="0" y="22116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0977" tIns="140977" rIns="140977" bIns="140977" numCol="1" spcCol="1270" anchor="ctr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sz="20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uivi</a:t>
            </a:r>
            <a:endPara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A54348C9-2B45-4562-8056-26518BBC40CE}"/>
              </a:ext>
            </a:extLst>
          </p:cNvPr>
          <p:cNvSpPr/>
          <p:nvPr/>
        </p:nvSpPr>
        <p:spPr>
          <a:xfrm>
            <a:off x="3945616" y="1404956"/>
            <a:ext cx="4524024" cy="452402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8898" y="2553802"/>
                </a:moveTo>
                <a:arcTo wR="2262012" hR="2262012" stAng="10355306" swAng="453601"/>
              </a:path>
            </a:pathLst>
          </a:custGeom>
          <a:noFill/>
          <a:ln>
            <a:tailEnd type="arrow"/>
          </a:ln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B4E1B30-A122-4653-A167-A49DB5DCBE16}"/>
              </a:ext>
            </a:extLst>
          </p:cNvPr>
          <p:cNvSpPr/>
          <p:nvPr/>
        </p:nvSpPr>
        <p:spPr>
          <a:xfrm>
            <a:off x="3182747" y="2235032"/>
            <a:ext cx="1936310" cy="1326956"/>
          </a:xfrm>
          <a:custGeom>
            <a:avLst/>
            <a:gdLst>
              <a:gd name="connsiteX0" fmla="*/ 0 w 1936310"/>
              <a:gd name="connsiteY0" fmla="*/ 221164 h 1326956"/>
              <a:gd name="connsiteX1" fmla="*/ 221164 w 1936310"/>
              <a:gd name="connsiteY1" fmla="*/ 0 h 1326956"/>
              <a:gd name="connsiteX2" fmla="*/ 1715146 w 1936310"/>
              <a:gd name="connsiteY2" fmla="*/ 0 h 1326956"/>
              <a:gd name="connsiteX3" fmla="*/ 1936310 w 1936310"/>
              <a:gd name="connsiteY3" fmla="*/ 221164 h 1326956"/>
              <a:gd name="connsiteX4" fmla="*/ 1936310 w 1936310"/>
              <a:gd name="connsiteY4" fmla="*/ 1105792 h 1326956"/>
              <a:gd name="connsiteX5" fmla="*/ 1715146 w 1936310"/>
              <a:gd name="connsiteY5" fmla="*/ 1326956 h 1326956"/>
              <a:gd name="connsiteX6" fmla="*/ 221164 w 1936310"/>
              <a:gd name="connsiteY6" fmla="*/ 1326956 h 1326956"/>
              <a:gd name="connsiteX7" fmla="*/ 0 w 1936310"/>
              <a:gd name="connsiteY7" fmla="*/ 1105792 h 1326956"/>
              <a:gd name="connsiteX8" fmla="*/ 0 w 1936310"/>
              <a:gd name="connsiteY8" fmla="*/ 221164 h 1326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36310" h="1326956">
                <a:moveTo>
                  <a:pt x="0" y="221164"/>
                </a:moveTo>
                <a:cubicBezTo>
                  <a:pt x="0" y="99018"/>
                  <a:pt x="99018" y="0"/>
                  <a:pt x="221164" y="0"/>
                </a:cubicBezTo>
                <a:lnTo>
                  <a:pt x="1715146" y="0"/>
                </a:lnTo>
                <a:cubicBezTo>
                  <a:pt x="1837292" y="0"/>
                  <a:pt x="1936310" y="99018"/>
                  <a:pt x="1936310" y="221164"/>
                </a:cubicBezTo>
                <a:lnTo>
                  <a:pt x="1936310" y="1105792"/>
                </a:lnTo>
                <a:cubicBezTo>
                  <a:pt x="1936310" y="1227938"/>
                  <a:pt x="1837292" y="1326956"/>
                  <a:pt x="1715146" y="1326956"/>
                </a:cubicBezTo>
                <a:lnTo>
                  <a:pt x="221164" y="1326956"/>
                </a:lnTo>
                <a:cubicBezTo>
                  <a:pt x="99018" y="1326956"/>
                  <a:pt x="0" y="1227938"/>
                  <a:pt x="0" y="1105792"/>
                </a:cubicBezTo>
                <a:lnTo>
                  <a:pt x="0" y="22116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5737" tIns="125737" rIns="125737" bIns="125737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fr-FR" sz="20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laidoyer</a:t>
            </a:r>
            <a:br>
              <a:rPr lang="fr-FR" sz="20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0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Rapports externes</a:t>
            </a:r>
            <a:endPara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F41E9777-249E-4974-B5CA-D89A6EAFA1A2}"/>
              </a:ext>
            </a:extLst>
          </p:cNvPr>
          <p:cNvSpPr/>
          <p:nvPr/>
        </p:nvSpPr>
        <p:spPr>
          <a:xfrm>
            <a:off x="4094026" y="1462244"/>
            <a:ext cx="4524024" cy="452402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46840" y="678370"/>
                </a:moveTo>
                <a:arcTo wR="2262012" hR="2262012" stAng="13466116" swAng="590160"/>
              </a:path>
            </a:pathLst>
          </a:custGeom>
          <a:noFill/>
          <a:ln>
            <a:tailEnd type="arrow"/>
          </a:ln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1816523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10" grpId="0" animBg="1"/>
      <p:bldP spid="12" grpId="0" animBg="1"/>
      <p:bldP spid="14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D129B-4ED4-4436-B209-7B99AC449D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9110" y="325175"/>
            <a:ext cx="8398934" cy="571241"/>
          </a:xfrm>
        </p:spPr>
        <p:txBody>
          <a:bodyPr>
            <a:noAutofit/>
          </a:bodyPr>
          <a:lstStyle/>
          <a:p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 et analyse des informations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E1B80ADB-44DD-40B6-BE6E-F5637CD2D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5904" y="5492219"/>
            <a:ext cx="2458405" cy="1365781"/>
          </a:xfrm>
          <a:prstGeom prst="rect">
            <a:avLst/>
          </a:prstGeom>
        </p:spPr>
      </p:pic>
      <p:pic>
        <p:nvPicPr>
          <p:cNvPr id="6" name="Image 1">
            <a:extLst>
              <a:ext uri="{FF2B5EF4-FFF2-40B4-BE49-F238E27FC236}">
                <a16:creationId xmlns:a16="http://schemas.microsoft.com/office/drawing/2014/main" id="{072F087C-10EF-4D47-874A-54434CECA7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91" y="5817392"/>
            <a:ext cx="2309604" cy="71543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A1F5A76-4A16-4728-996E-4D188F84C99B}"/>
              </a:ext>
            </a:extLst>
          </p:cNvPr>
          <p:cNvSpPr txBox="1"/>
          <p:nvPr/>
        </p:nvSpPr>
        <p:spPr>
          <a:xfrm>
            <a:off x="496710" y="1326391"/>
            <a:ext cx="112437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S’il n’est pas possible d’évaluer chaque détail des renseignements reçus, il faut au moins </a:t>
            </a:r>
            <a:r>
              <a:rPr lang="fr-FR" sz="2400" b="1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établir une analyse </a:t>
            </a:r>
            <a:r>
              <a:rPr lang="fr-FR" sz="24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 première vue du degré de </a:t>
            </a:r>
            <a:r>
              <a:rPr lang="fr-FR" sz="2400" b="1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pertinence, de véracité, de fiabilité et de probité </a:t>
            </a:r>
            <a:r>
              <a:rPr lang="fr-FR" sz="24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l’information recueillie: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4A9C28-6D3F-44EC-ADD5-613E15FF3C84}"/>
              </a:ext>
            </a:extLst>
          </p:cNvPr>
          <p:cNvSpPr txBox="1"/>
          <p:nvPr/>
        </p:nvSpPr>
        <p:spPr>
          <a:xfrm>
            <a:off x="810575" y="2956695"/>
            <a:ext cx="112437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eaLnBrk="1" hangingPunct="1">
              <a:buFont typeface="Wingdings" panose="05000000000000000000" pitchFamily="2" charset="2"/>
              <a:buChar char="q"/>
              <a:defRPr/>
            </a:pPr>
            <a:r>
              <a:rPr lang="fr-FR" sz="2400" b="1" u="sng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Règle admise 1</a:t>
            </a:r>
            <a:r>
              <a:rPr lang="fr-FR" sz="2400" b="1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24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 l’information doit être cohérente avec les renseignements recueillis auprès des sources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sz="24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indépendantes) ».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60EEEDF-679E-4930-B82C-4B3DDC13CBC4}"/>
              </a:ext>
            </a:extLst>
          </p:cNvPr>
          <p:cNvSpPr txBox="1"/>
          <p:nvPr/>
        </p:nvSpPr>
        <p:spPr>
          <a:xfrm>
            <a:off x="810575" y="4039791"/>
            <a:ext cx="112437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eaLnBrk="1" hangingPunct="1">
              <a:buFont typeface="Wingdings" panose="05000000000000000000" pitchFamily="2" charset="2"/>
              <a:buChar char="q"/>
              <a:defRPr/>
            </a:pPr>
            <a:r>
              <a:rPr lang="fr-FR" sz="2400" b="1" u="sng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Règle admise 2</a:t>
            </a:r>
            <a:r>
              <a:rPr lang="fr-FR" sz="2400" b="1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24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 </a:t>
            </a:r>
            <a:r>
              <a:rPr lang="fr-FR" sz="2400" b="1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degré de certitude requis</a:t>
            </a:r>
            <a:r>
              <a:rPr lang="fr-FR" sz="24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»</a:t>
            </a:r>
          </a:p>
        </p:txBody>
      </p:sp>
    </p:spTree>
    <p:extLst>
      <p:ext uri="{BB962C8B-B14F-4D97-AF65-F5344CB8AC3E}">
        <p14:creationId xmlns:p14="http://schemas.microsoft.com/office/powerpoint/2010/main" val="3400527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D129B-4ED4-4436-B209-7B99AC449D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81955" y="255239"/>
            <a:ext cx="7428089" cy="571241"/>
          </a:xfrm>
        </p:spPr>
        <p:txBody>
          <a:bodyPr>
            <a:noAutofit/>
          </a:bodyPr>
          <a:lstStyle/>
          <a:p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Evaluer les témoignages directs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E1B80ADB-44DD-40B6-BE6E-F5637CD2D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5904" y="5492219"/>
            <a:ext cx="2458405" cy="1365781"/>
          </a:xfrm>
          <a:prstGeom prst="rect">
            <a:avLst/>
          </a:prstGeom>
        </p:spPr>
      </p:pic>
      <p:pic>
        <p:nvPicPr>
          <p:cNvPr id="6" name="Image 1">
            <a:extLst>
              <a:ext uri="{FF2B5EF4-FFF2-40B4-BE49-F238E27FC236}">
                <a16:creationId xmlns:a16="http://schemas.microsoft.com/office/drawing/2014/main" id="{072F087C-10EF-4D47-874A-54434CECA7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91" y="5817392"/>
            <a:ext cx="2309604" cy="715433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94368D4-12F7-4385-A7BB-DC9AA0887F34}"/>
              </a:ext>
            </a:extLst>
          </p:cNvPr>
          <p:cNvSpPr txBox="1">
            <a:spLocks/>
          </p:cNvSpPr>
          <p:nvPr/>
        </p:nvSpPr>
        <p:spPr>
          <a:xfrm>
            <a:off x="881057" y="1314545"/>
            <a:ext cx="10429875" cy="5712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Wingdings" panose="05000000000000000000" pitchFamily="2" charset="2"/>
              <a:buChar char="§"/>
              <a:defRPr/>
            </a:pP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Corroborer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les témoignages directs des victimes et des témoins oculaires..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8E1B3C6-B5E1-430E-85F0-6B190F82E08D}"/>
              </a:ext>
            </a:extLst>
          </p:cNvPr>
          <p:cNvSpPr txBox="1">
            <a:spLocks/>
          </p:cNvSpPr>
          <p:nvPr/>
        </p:nvSpPr>
        <p:spPr>
          <a:xfrm>
            <a:off x="881055" y="2464194"/>
            <a:ext cx="10429875" cy="924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Wingdings" panose="05000000000000000000" pitchFamily="2" charset="2"/>
              <a:buChar char="§"/>
              <a:defRPr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Rechercher des éclaircissements (ex. en posant des questions différentes sur un même sujet). 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73883A8-51AE-4527-BA1F-4AD159F19582}"/>
              </a:ext>
            </a:extLst>
          </p:cNvPr>
          <p:cNvSpPr txBox="1">
            <a:spLocks/>
          </p:cNvSpPr>
          <p:nvPr/>
        </p:nvSpPr>
        <p:spPr>
          <a:xfrm>
            <a:off x="881056" y="3962232"/>
            <a:ext cx="10429875" cy="899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Wingdings" panose="05000000000000000000" pitchFamily="2" charset="2"/>
              <a:buChar char="§"/>
              <a:defRPr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général, le témoignage oral s’évalue sur la base du 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comportement et de la crédibilité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d’ensemble du témoin.</a:t>
            </a:r>
          </a:p>
          <a:p>
            <a:pPr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483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D129B-4ED4-4436-B209-7B99AC449D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81955" y="255239"/>
            <a:ext cx="7428089" cy="571241"/>
          </a:xfrm>
        </p:spPr>
        <p:txBody>
          <a:bodyPr>
            <a:noAutofit/>
          </a:bodyPr>
          <a:lstStyle/>
          <a:p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Analyse des informations (1)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E1B80ADB-44DD-40B6-BE6E-F5637CD2D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5904" y="5492219"/>
            <a:ext cx="2458405" cy="1365781"/>
          </a:xfrm>
          <a:prstGeom prst="rect">
            <a:avLst/>
          </a:prstGeom>
        </p:spPr>
      </p:pic>
      <p:pic>
        <p:nvPicPr>
          <p:cNvPr id="6" name="Image 1">
            <a:extLst>
              <a:ext uri="{FF2B5EF4-FFF2-40B4-BE49-F238E27FC236}">
                <a16:creationId xmlns:a16="http://schemas.microsoft.com/office/drawing/2014/main" id="{072F087C-10EF-4D47-874A-54434CECA7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91" y="5817392"/>
            <a:ext cx="2309604" cy="715433"/>
          </a:xfrm>
          <a:prstGeom prst="rect">
            <a:avLst/>
          </a:prstGeom>
        </p:spPr>
      </p:pic>
      <p:sp>
        <p:nvSpPr>
          <p:cNvPr id="8" name="Rectangle 3">
            <a:extLst>
              <a:ext uri="{FF2B5EF4-FFF2-40B4-BE49-F238E27FC236}">
                <a16:creationId xmlns:a16="http://schemas.microsoft.com/office/drawing/2014/main" id="{9667DE0E-D28A-4CC0-BBFD-DF87BE8A9255}"/>
              </a:ext>
            </a:extLst>
          </p:cNvPr>
          <p:cNvSpPr txBox="1">
            <a:spLocks noChangeArrowheads="1"/>
          </p:cNvSpPr>
          <p:nvPr/>
        </p:nvSpPr>
        <p:spPr>
          <a:xfrm>
            <a:off x="661384" y="2108704"/>
            <a:ext cx="10869227" cy="1320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79476" indent="-342900" algn="just">
              <a:buSzPct val="80000"/>
              <a:buFont typeface="Arial" panose="020B0604020202020204" pitchFamily="34" charset="0"/>
              <a:buChar char="•"/>
              <a:defRPr/>
            </a:pPr>
            <a:r>
              <a:rPr lang="fr-CH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Etablissement des faits</a:t>
            </a:r>
            <a:r>
              <a:rPr lang="fr-CH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Les informations recueillies confirment-elles si l’évènement ou l’incident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s’est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passé? Si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quelle est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nature et que s’est-il passé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exactement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8EA00AD-849C-4A30-B12C-08BC62E3D5BE}"/>
              </a:ext>
            </a:extLst>
          </p:cNvPr>
          <p:cNvSpPr txBox="1">
            <a:spLocks noChangeArrowheads="1"/>
          </p:cNvSpPr>
          <p:nvPr/>
        </p:nvSpPr>
        <p:spPr>
          <a:xfrm>
            <a:off x="661384" y="3862413"/>
            <a:ext cx="10869227" cy="7809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79476" indent="-342900" algn="just">
              <a:buSzPct val="80000"/>
              <a:buFont typeface="Arial" panose="020B0604020202020204" pitchFamily="34" charset="0"/>
              <a:buChar char="•"/>
              <a:defRPr/>
            </a:pPr>
            <a:r>
              <a:rPr lang="fr-CH" altLang="zh-CN" b="1" u="sng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Responsabilité </a:t>
            </a:r>
            <a:r>
              <a:rPr lang="fr-CH" altLang="zh-CN" dirty="0"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– Qui est responsable de l’évènement ou de l’incident ?</a:t>
            </a:r>
            <a:endParaRPr lang="fr-CH" dirty="0"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863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D129B-4ED4-4436-B209-7B99AC449D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81955" y="255239"/>
            <a:ext cx="7428089" cy="571241"/>
          </a:xfrm>
        </p:spPr>
        <p:txBody>
          <a:bodyPr>
            <a:noAutofit/>
          </a:bodyPr>
          <a:lstStyle/>
          <a:p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Analyse des informations (2)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E1B80ADB-44DD-40B6-BE6E-F5637CD2D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5904" y="5492219"/>
            <a:ext cx="2458405" cy="1365781"/>
          </a:xfrm>
          <a:prstGeom prst="rect">
            <a:avLst/>
          </a:prstGeom>
        </p:spPr>
      </p:pic>
      <p:pic>
        <p:nvPicPr>
          <p:cNvPr id="6" name="Image 1">
            <a:extLst>
              <a:ext uri="{FF2B5EF4-FFF2-40B4-BE49-F238E27FC236}">
                <a16:creationId xmlns:a16="http://schemas.microsoft.com/office/drawing/2014/main" id="{072F087C-10EF-4D47-874A-54434CECA7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91" y="5817392"/>
            <a:ext cx="2309604" cy="715433"/>
          </a:xfrm>
          <a:prstGeom prst="rect">
            <a:avLst/>
          </a:prstGeom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27FC19B1-263A-4E8A-9399-9E7EAD9D43A4}"/>
              </a:ext>
            </a:extLst>
          </p:cNvPr>
          <p:cNvSpPr txBox="1">
            <a:spLocks noChangeArrowheads="1"/>
          </p:cNvSpPr>
          <p:nvPr/>
        </p:nvSpPr>
        <p:spPr>
          <a:xfrm>
            <a:off x="609600" y="2297509"/>
            <a:ext cx="10972800" cy="715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r>
              <a:rPr lang="fr-CH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Analyse qualitative </a:t>
            </a:r>
            <a:r>
              <a:rPr lang="fr-CH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fr-CH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qualité des informations</a:t>
            </a:r>
            <a:r>
              <a:rPr lang="fr-CH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est-elle assez bonne ?</a:t>
            </a:r>
            <a:endParaRPr lang="fr-CH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D10A359E-4D62-420E-9591-3FFB1389AFBE}"/>
              </a:ext>
            </a:extLst>
          </p:cNvPr>
          <p:cNvSpPr txBox="1">
            <a:spLocks noChangeArrowheads="1"/>
          </p:cNvSpPr>
          <p:nvPr/>
        </p:nvSpPr>
        <p:spPr>
          <a:xfrm>
            <a:off x="609600" y="3845059"/>
            <a:ext cx="10972800" cy="6746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r>
              <a:rPr lang="fr-CH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Analyse quantitative </a:t>
            </a:r>
            <a:r>
              <a:rPr lang="fr-CH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Y a-t-il </a:t>
            </a:r>
            <a:r>
              <a:rPr lang="fr-CH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suffisamment d’informations</a:t>
            </a:r>
            <a:r>
              <a:rPr lang="fr-CH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3950821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D129B-4ED4-4436-B209-7B99AC449D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81955" y="255239"/>
            <a:ext cx="7428089" cy="571241"/>
          </a:xfrm>
        </p:spPr>
        <p:txBody>
          <a:bodyPr>
            <a:noAutofit/>
          </a:bodyPr>
          <a:lstStyle/>
          <a:p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Analyse des informations (3)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E1B80ADB-44DD-40B6-BE6E-F5637CD2D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5904" y="5492219"/>
            <a:ext cx="2458405" cy="1365781"/>
          </a:xfrm>
          <a:prstGeom prst="rect">
            <a:avLst/>
          </a:prstGeom>
        </p:spPr>
      </p:pic>
      <p:pic>
        <p:nvPicPr>
          <p:cNvPr id="6" name="Image 1">
            <a:extLst>
              <a:ext uri="{FF2B5EF4-FFF2-40B4-BE49-F238E27FC236}">
                <a16:creationId xmlns:a16="http://schemas.microsoft.com/office/drawing/2014/main" id="{072F087C-10EF-4D47-874A-54434CECA7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91" y="5817392"/>
            <a:ext cx="2309604" cy="715433"/>
          </a:xfrm>
          <a:prstGeom prst="rect">
            <a:avLst/>
          </a:prstGeom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A7FE39C1-F365-4F69-8C08-246B52AFCD23}"/>
              </a:ext>
            </a:extLst>
          </p:cNvPr>
          <p:cNvSpPr txBox="1">
            <a:spLocks noChangeArrowheads="1"/>
          </p:cNvSpPr>
          <p:nvPr/>
        </p:nvSpPr>
        <p:spPr>
          <a:xfrm>
            <a:off x="609599" y="1439733"/>
            <a:ext cx="10972800" cy="5700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L’analyse doit prendre en compte :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433F93A7-AB85-49F3-AAF5-182B6AD5A298}"/>
              </a:ext>
            </a:extLst>
          </p:cNvPr>
          <p:cNvSpPr txBox="1">
            <a:spLocks noChangeArrowheads="1"/>
          </p:cNvSpPr>
          <p:nvPr/>
        </p:nvSpPr>
        <p:spPr>
          <a:xfrm>
            <a:off x="796662" y="2953866"/>
            <a:ext cx="10972800" cy="6070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fr-CH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pertinence &amp; la validité de l’</a:t>
            </a:r>
            <a:r>
              <a:rPr lang="fr-CH" alt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fr-CH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; </a:t>
            </a:r>
            <a:endParaRPr lang="fr-CH" altLang="en-US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8A4A951D-DCA0-42FF-B6A9-2868AC05B277}"/>
              </a:ext>
            </a:extLst>
          </p:cNvPr>
          <p:cNvSpPr txBox="1">
            <a:spLocks noChangeArrowheads="1"/>
          </p:cNvSpPr>
          <p:nvPr/>
        </p:nvSpPr>
        <p:spPr>
          <a:xfrm>
            <a:off x="796662" y="2297666"/>
            <a:ext cx="10972800" cy="5700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fr-CH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fiabilité &amp; la crédibilité de la </a:t>
            </a:r>
            <a:r>
              <a:rPr lang="fr-CH" alt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</a:t>
            </a:r>
            <a:r>
              <a:rPr lang="fr-CH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;</a:t>
            </a:r>
            <a:endParaRPr lang="fr-CH" altLang="en-US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1A9D9D92-D431-4594-AAC2-126BF056C621}"/>
              </a:ext>
            </a:extLst>
          </p:cNvPr>
          <p:cNvSpPr txBox="1">
            <a:spLocks noChangeArrowheads="1"/>
          </p:cNvSpPr>
          <p:nvPr/>
        </p:nvSpPr>
        <p:spPr>
          <a:xfrm>
            <a:off x="796662" y="3647059"/>
            <a:ext cx="10972800" cy="5700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fr-CH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L’intégrité dans la </a:t>
            </a:r>
            <a:r>
              <a:rPr lang="fr-CH" alt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méthodologie </a:t>
            </a:r>
            <a:r>
              <a:rPr lang="fr-CH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récolte des infos et de l’analyses des faits.</a:t>
            </a: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4AD6E5DA-5FA9-40BF-BA03-80039E125835}"/>
              </a:ext>
            </a:extLst>
          </p:cNvPr>
          <p:cNvSpPr txBox="1">
            <a:spLocks noChangeArrowheads="1"/>
          </p:cNvSpPr>
          <p:nvPr/>
        </p:nvSpPr>
        <p:spPr>
          <a:xfrm>
            <a:off x="609599" y="4757679"/>
            <a:ext cx="10972800" cy="5700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faut également corroborer 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</a:t>
            </a:r>
            <a:r>
              <a:rPr lang="fr-FR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données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recueillies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avec deux sources </a:t>
            </a:r>
            <a:r>
              <a:rPr lang="fr-FR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indépendantes</a:t>
            </a:r>
            <a:r>
              <a:rPr lang="fr-CH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63030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964</Words>
  <Application>Microsoft Office PowerPoint</Application>
  <PresentationFormat>Widescreen</PresentationFormat>
  <Paragraphs>148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Wingdings</vt:lpstr>
      <vt:lpstr>Office Theme</vt:lpstr>
      <vt:lpstr>Monitoring</vt:lpstr>
      <vt:lpstr>Définition du monitoring</vt:lpstr>
      <vt:lpstr>Objectif du recueil de données</vt:lpstr>
      <vt:lpstr>Le cycle du monitoring</vt:lpstr>
      <vt:lpstr>Evaluation et analyse des informations</vt:lpstr>
      <vt:lpstr>Evaluer les témoignages directs</vt:lpstr>
      <vt:lpstr>Analyse des informations (1)</vt:lpstr>
      <vt:lpstr>Analyse des informations (2)</vt:lpstr>
      <vt:lpstr>Analyse des informations (3)</vt:lpstr>
      <vt:lpstr>Sources</vt:lpstr>
      <vt:lpstr>Fiabilité et crédibilité de la source</vt:lpstr>
      <vt:lpstr>Fiabilité et crédibilité de la source (2)</vt:lpstr>
      <vt:lpstr>Fiabilité et crédibilité de la source (3)</vt:lpstr>
      <vt:lpstr>Pertinence de l’information</vt:lpstr>
      <vt:lpstr>Validité de l’information</vt:lpstr>
      <vt:lpstr>Intégrité de la méthodologie</vt:lpstr>
      <vt:lpstr>Fiabilité de la source</vt:lpstr>
      <vt:lpstr>Validité des informations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Monitoring des droits de l’homme</dc:title>
  <dc:creator>Emmanuel Francois Bondy</dc:creator>
  <cp:lastModifiedBy>Herby Isnardin</cp:lastModifiedBy>
  <cp:revision>15</cp:revision>
  <dcterms:created xsi:type="dcterms:W3CDTF">2022-06-22T17:48:25Z</dcterms:created>
  <dcterms:modified xsi:type="dcterms:W3CDTF">2022-08-01T16:01:03Z</dcterms:modified>
</cp:coreProperties>
</file>