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56" r:id="rId8"/>
    <p:sldId id="270"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A4113ED-F537-4F62-8ACF-D77351550DE9}" type="datetimeFigureOut">
              <a:rPr lang="en-US" smtClean="0"/>
              <a:t>9/30/2023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B5261-D0DB-4CED-A4CE-7A951FFE34F8}" type="slidenum">
              <a:rPr lang="en-US" smtClean="0"/>
              <a:t>‹#›</a:t>
            </a:fld>
            <a:endParaRPr lang="en-US"/>
          </a:p>
        </p:txBody>
      </p:sp>
    </p:spTree>
    <p:extLst>
      <p:ext uri="{BB962C8B-B14F-4D97-AF65-F5344CB8AC3E}">
        <p14:creationId xmlns:p14="http://schemas.microsoft.com/office/powerpoint/2010/main" val="2280099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113ED-F537-4F62-8ACF-D77351550DE9}" type="datetimeFigureOut">
              <a:rPr lang="en-US" smtClean="0"/>
              <a:t>9/30/2023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B5261-D0DB-4CED-A4CE-7A951FFE34F8}" type="slidenum">
              <a:rPr lang="en-US" smtClean="0"/>
              <a:t>‹#›</a:t>
            </a:fld>
            <a:endParaRPr lang="en-US"/>
          </a:p>
        </p:txBody>
      </p:sp>
    </p:spTree>
    <p:extLst>
      <p:ext uri="{BB962C8B-B14F-4D97-AF65-F5344CB8AC3E}">
        <p14:creationId xmlns:p14="http://schemas.microsoft.com/office/powerpoint/2010/main" val="3228413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113ED-F537-4F62-8ACF-D77351550DE9}" type="datetimeFigureOut">
              <a:rPr lang="en-US" smtClean="0"/>
              <a:t>9/30/2023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B5261-D0DB-4CED-A4CE-7A951FFE34F8}" type="slidenum">
              <a:rPr lang="en-US" smtClean="0"/>
              <a:t>‹#›</a:t>
            </a:fld>
            <a:endParaRPr lang="en-US"/>
          </a:p>
        </p:txBody>
      </p:sp>
    </p:spTree>
    <p:extLst>
      <p:ext uri="{BB962C8B-B14F-4D97-AF65-F5344CB8AC3E}">
        <p14:creationId xmlns:p14="http://schemas.microsoft.com/office/powerpoint/2010/main" val="3982996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113ED-F537-4F62-8ACF-D77351550DE9}" type="datetimeFigureOut">
              <a:rPr lang="en-US" smtClean="0"/>
              <a:t>9/30/2023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B5261-D0DB-4CED-A4CE-7A951FFE34F8}" type="slidenum">
              <a:rPr lang="en-US" smtClean="0"/>
              <a:t>‹#›</a:t>
            </a:fld>
            <a:endParaRPr lang="en-US"/>
          </a:p>
        </p:txBody>
      </p:sp>
    </p:spTree>
    <p:extLst>
      <p:ext uri="{BB962C8B-B14F-4D97-AF65-F5344CB8AC3E}">
        <p14:creationId xmlns:p14="http://schemas.microsoft.com/office/powerpoint/2010/main" val="2074424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A4113ED-F537-4F62-8ACF-D77351550DE9}" type="datetimeFigureOut">
              <a:rPr lang="en-US" smtClean="0"/>
              <a:t>9/30/2023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B5261-D0DB-4CED-A4CE-7A951FFE34F8}" type="slidenum">
              <a:rPr lang="en-US" smtClean="0"/>
              <a:t>‹#›</a:t>
            </a:fld>
            <a:endParaRPr lang="en-US"/>
          </a:p>
        </p:txBody>
      </p:sp>
    </p:spTree>
    <p:extLst>
      <p:ext uri="{BB962C8B-B14F-4D97-AF65-F5344CB8AC3E}">
        <p14:creationId xmlns:p14="http://schemas.microsoft.com/office/powerpoint/2010/main" val="1770247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A4113ED-F537-4F62-8ACF-D77351550DE9}" type="datetimeFigureOut">
              <a:rPr lang="en-US" smtClean="0"/>
              <a:t>9/30/2023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5B5261-D0DB-4CED-A4CE-7A951FFE34F8}" type="slidenum">
              <a:rPr lang="en-US" smtClean="0"/>
              <a:t>‹#›</a:t>
            </a:fld>
            <a:endParaRPr lang="en-US"/>
          </a:p>
        </p:txBody>
      </p:sp>
    </p:spTree>
    <p:extLst>
      <p:ext uri="{BB962C8B-B14F-4D97-AF65-F5344CB8AC3E}">
        <p14:creationId xmlns:p14="http://schemas.microsoft.com/office/powerpoint/2010/main" val="3952818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A4113ED-F537-4F62-8ACF-D77351550DE9}" type="datetimeFigureOut">
              <a:rPr lang="en-US" smtClean="0"/>
              <a:t>9/30/2023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5B5261-D0DB-4CED-A4CE-7A951FFE34F8}" type="slidenum">
              <a:rPr lang="en-US" smtClean="0"/>
              <a:t>‹#›</a:t>
            </a:fld>
            <a:endParaRPr lang="en-US"/>
          </a:p>
        </p:txBody>
      </p:sp>
    </p:spTree>
    <p:extLst>
      <p:ext uri="{BB962C8B-B14F-4D97-AF65-F5344CB8AC3E}">
        <p14:creationId xmlns:p14="http://schemas.microsoft.com/office/powerpoint/2010/main" val="1500754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A4113ED-F537-4F62-8ACF-D77351550DE9}" type="datetimeFigureOut">
              <a:rPr lang="en-US" smtClean="0"/>
              <a:t>9/30/2023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5B5261-D0DB-4CED-A4CE-7A951FFE34F8}" type="slidenum">
              <a:rPr lang="en-US" smtClean="0"/>
              <a:t>‹#›</a:t>
            </a:fld>
            <a:endParaRPr lang="en-US"/>
          </a:p>
        </p:txBody>
      </p:sp>
    </p:spTree>
    <p:extLst>
      <p:ext uri="{BB962C8B-B14F-4D97-AF65-F5344CB8AC3E}">
        <p14:creationId xmlns:p14="http://schemas.microsoft.com/office/powerpoint/2010/main" val="3808195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4113ED-F537-4F62-8ACF-D77351550DE9}" type="datetimeFigureOut">
              <a:rPr lang="en-US" smtClean="0"/>
              <a:t>9/30/2023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5B5261-D0DB-4CED-A4CE-7A951FFE34F8}" type="slidenum">
              <a:rPr lang="en-US" smtClean="0"/>
              <a:t>‹#›</a:t>
            </a:fld>
            <a:endParaRPr lang="en-US"/>
          </a:p>
        </p:txBody>
      </p:sp>
    </p:spTree>
    <p:extLst>
      <p:ext uri="{BB962C8B-B14F-4D97-AF65-F5344CB8AC3E}">
        <p14:creationId xmlns:p14="http://schemas.microsoft.com/office/powerpoint/2010/main" val="1924839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4113ED-F537-4F62-8ACF-D77351550DE9}" type="datetimeFigureOut">
              <a:rPr lang="en-US" smtClean="0"/>
              <a:t>9/30/2023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5B5261-D0DB-4CED-A4CE-7A951FFE34F8}" type="slidenum">
              <a:rPr lang="en-US" smtClean="0"/>
              <a:t>‹#›</a:t>
            </a:fld>
            <a:endParaRPr lang="en-US"/>
          </a:p>
        </p:txBody>
      </p:sp>
    </p:spTree>
    <p:extLst>
      <p:ext uri="{BB962C8B-B14F-4D97-AF65-F5344CB8AC3E}">
        <p14:creationId xmlns:p14="http://schemas.microsoft.com/office/powerpoint/2010/main" val="1810712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4113ED-F537-4F62-8ACF-D77351550DE9}" type="datetimeFigureOut">
              <a:rPr lang="en-US" smtClean="0"/>
              <a:t>9/30/2023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5B5261-D0DB-4CED-A4CE-7A951FFE34F8}" type="slidenum">
              <a:rPr lang="en-US" smtClean="0"/>
              <a:t>‹#›</a:t>
            </a:fld>
            <a:endParaRPr lang="en-US"/>
          </a:p>
        </p:txBody>
      </p:sp>
    </p:spTree>
    <p:extLst>
      <p:ext uri="{BB962C8B-B14F-4D97-AF65-F5344CB8AC3E}">
        <p14:creationId xmlns:p14="http://schemas.microsoft.com/office/powerpoint/2010/main" val="197707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4113ED-F537-4F62-8ACF-D77351550DE9}" type="datetimeFigureOut">
              <a:rPr lang="en-US" smtClean="0"/>
              <a:t>9/30/2023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5B5261-D0DB-4CED-A4CE-7A951FFE34F8}" type="slidenum">
              <a:rPr lang="en-US" smtClean="0"/>
              <a:t>‹#›</a:t>
            </a:fld>
            <a:endParaRPr lang="en-US"/>
          </a:p>
        </p:txBody>
      </p:sp>
    </p:spTree>
    <p:extLst>
      <p:ext uri="{BB962C8B-B14F-4D97-AF65-F5344CB8AC3E}">
        <p14:creationId xmlns:p14="http://schemas.microsoft.com/office/powerpoint/2010/main" val="2180495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9531" y="862149"/>
            <a:ext cx="10097589" cy="5277394"/>
          </a:xfrm>
        </p:spPr>
        <p:txBody>
          <a:bodyPr/>
          <a:lstStyle/>
          <a:p>
            <a:endParaRPr lang="en-US" dirty="0"/>
          </a:p>
          <a:p>
            <a:endParaRPr lang="en-US" dirty="0"/>
          </a:p>
          <a:p>
            <a:endParaRPr lang="en-US" dirty="0"/>
          </a:p>
          <a:p>
            <a:endParaRPr lang="en-US" dirty="0"/>
          </a:p>
          <a:p>
            <a:endParaRPr lang="en-US" dirty="0"/>
          </a:p>
          <a:p>
            <a:r>
              <a:rPr lang="en-US" sz="4000" b="1" dirty="0" err="1">
                <a:solidFill>
                  <a:srgbClr val="FF0000"/>
                </a:solidFill>
              </a:rPr>
              <a:t>Présentation</a:t>
            </a:r>
            <a:r>
              <a:rPr lang="en-US" sz="4000" b="1" dirty="0">
                <a:solidFill>
                  <a:srgbClr val="FF0000"/>
                </a:solidFill>
              </a:rPr>
              <a:t> de </a:t>
            </a:r>
            <a:r>
              <a:rPr lang="en-US" sz="4000" b="1" dirty="0" err="1">
                <a:solidFill>
                  <a:srgbClr val="FF0000"/>
                </a:solidFill>
              </a:rPr>
              <a:t>l’Unite</a:t>
            </a:r>
            <a:r>
              <a:rPr lang="en-US" sz="4000" b="1" dirty="0">
                <a:solidFill>
                  <a:srgbClr val="FF0000"/>
                </a:solidFill>
              </a:rPr>
              <a:t> de la </a:t>
            </a:r>
            <a:r>
              <a:rPr lang="en-US" sz="4000" b="1" dirty="0" err="1">
                <a:solidFill>
                  <a:srgbClr val="FF0000"/>
                </a:solidFill>
              </a:rPr>
              <a:t>Lutte</a:t>
            </a:r>
            <a:r>
              <a:rPr lang="en-US" sz="4000" b="1" dirty="0">
                <a:solidFill>
                  <a:srgbClr val="FF0000"/>
                </a:solidFill>
              </a:rPr>
              <a:t> </a:t>
            </a:r>
            <a:r>
              <a:rPr lang="en-US" sz="4000" b="1" dirty="0" err="1">
                <a:solidFill>
                  <a:srgbClr val="FF0000"/>
                </a:solidFill>
              </a:rPr>
              <a:t>Contre</a:t>
            </a:r>
            <a:r>
              <a:rPr lang="en-US" sz="4000" b="1" dirty="0">
                <a:solidFill>
                  <a:srgbClr val="FF0000"/>
                </a:solidFill>
              </a:rPr>
              <a:t> Corruption</a:t>
            </a:r>
          </a:p>
        </p:txBody>
      </p:sp>
      <p:pic>
        <p:nvPicPr>
          <p:cNvPr id="4" name="Picture 3">
            <a:extLst>
              <a:ext uri="{FF2B5EF4-FFF2-40B4-BE49-F238E27FC236}">
                <a16:creationId xmlns:a16="http://schemas.microsoft.com/office/drawing/2014/main" id="{09165D24-4951-4B84-B86F-3F3964E3F0F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10415" y="862149"/>
            <a:ext cx="2394041" cy="1319347"/>
          </a:xfrm>
          <a:prstGeom prst="rect">
            <a:avLst/>
          </a:prstGeom>
          <a:noFill/>
        </p:spPr>
      </p:pic>
      <p:pic>
        <p:nvPicPr>
          <p:cNvPr id="5" name="Picture 4" descr="Drapeau d'Haïti — Wikipédia">
            <a:extLst>
              <a:ext uri="{FF2B5EF4-FFF2-40B4-BE49-F238E27FC236}">
                <a16:creationId xmlns:a16="http://schemas.microsoft.com/office/drawing/2014/main" id="{D82EDD88-8FBB-4BBD-B86C-24E6A2CE257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14763" y="1018358"/>
            <a:ext cx="2047740" cy="1163138"/>
          </a:xfrm>
          <a:prstGeom prst="rect">
            <a:avLst/>
          </a:prstGeom>
          <a:noFill/>
          <a:ln>
            <a:noFill/>
          </a:ln>
        </p:spPr>
      </p:pic>
      <p:pic>
        <p:nvPicPr>
          <p:cNvPr id="6" name="Picture 5" descr="Text&#10;&#10;Description automatically generated with medium confidence">
            <a:extLst>
              <a:ext uri="{FF2B5EF4-FFF2-40B4-BE49-F238E27FC236}">
                <a16:creationId xmlns:a16="http://schemas.microsoft.com/office/drawing/2014/main" id="{A4595888-F027-4CB6-9280-050793FE4E0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686801" y="1018357"/>
            <a:ext cx="1923234" cy="1319347"/>
          </a:xfrm>
          <a:prstGeom prst="rect">
            <a:avLst/>
          </a:prstGeom>
          <a:noFill/>
          <a:ln>
            <a:noFill/>
          </a:ln>
        </p:spPr>
      </p:pic>
    </p:spTree>
    <p:extLst>
      <p:ext uri="{BB962C8B-B14F-4D97-AF65-F5344CB8AC3E}">
        <p14:creationId xmlns:p14="http://schemas.microsoft.com/office/powerpoint/2010/main" val="4107146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3326"/>
            <a:ext cx="10515600" cy="5693637"/>
          </a:xfrm>
        </p:spPr>
        <p:txBody>
          <a:bodyPr>
            <a:normAutofit lnSpcReduction="10000"/>
          </a:bodyPr>
          <a:lstStyle/>
          <a:p>
            <a:pPr marL="0" indent="0">
              <a:buNone/>
            </a:pPr>
            <a:endParaRPr lang="en-US" dirty="0">
              <a:solidFill>
                <a:srgbClr val="0070C0"/>
              </a:solidFill>
            </a:endParaRPr>
          </a:p>
          <a:p>
            <a:pPr algn="just"/>
            <a:r>
              <a:rPr lang="fr-FR" dirty="0">
                <a:solidFill>
                  <a:srgbClr val="0070C0"/>
                </a:solidFill>
              </a:rPr>
              <a:t>Le Conseil de direction a pour mission de rechercher les facteurs favorisant la corruption dans la législation et de recommander leur élimination. Il conseille également les entités publiques et privées en matière de prévention de la corruption et sensibilise la population aux dangers de la corruption. Il peut délivrer un label de probité aux entités administratives du secteur public qui respectent les principes d'intégrité et de transparence.</a:t>
            </a:r>
          </a:p>
          <a:p>
            <a:pPr marL="0" indent="0" algn="just">
              <a:buNone/>
            </a:pPr>
            <a:endParaRPr lang="fr-FR" dirty="0">
              <a:solidFill>
                <a:srgbClr val="0070C0"/>
              </a:solidFill>
            </a:endParaRPr>
          </a:p>
          <a:p>
            <a:pPr algn="just"/>
            <a:r>
              <a:rPr lang="fr-FR" dirty="0">
                <a:solidFill>
                  <a:srgbClr val="0070C0"/>
                </a:solidFill>
              </a:rPr>
              <a:t>Le ministère de l'Économie et des Finances peut mettre en place un Comité consultatif pour favoriser la coopération entre l'administration publique, les entreprises publiques et la société civile. David Basile est actuellement le Directeur général de l'ULCC, nommé en 2017 pour succéder à Lionel Constant Bourgoin, ancien secrétaire général du CSPJ.</a:t>
            </a:r>
            <a:endParaRPr lang="en-US" dirty="0">
              <a:solidFill>
                <a:srgbClr val="0070C0"/>
              </a:solidFill>
            </a:endParaRPr>
          </a:p>
        </p:txBody>
      </p:sp>
    </p:spTree>
    <p:extLst>
      <p:ext uri="{BB962C8B-B14F-4D97-AF65-F5344CB8AC3E}">
        <p14:creationId xmlns:p14="http://schemas.microsoft.com/office/powerpoint/2010/main" val="2412568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0000"/>
                </a:solidFill>
              </a:rPr>
              <a:t>Comment </a:t>
            </a:r>
            <a:r>
              <a:rPr lang="en-US" dirty="0" err="1">
                <a:solidFill>
                  <a:srgbClr val="FF0000"/>
                </a:solidFill>
              </a:rPr>
              <a:t>mettre</a:t>
            </a:r>
            <a:r>
              <a:rPr lang="en-US" dirty="0">
                <a:solidFill>
                  <a:srgbClr val="FF0000"/>
                </a:solidFill>
              </a:rPr>
              <a:t> </a:t>
            </a:r>
            <a:r>
              <a:rPr lang="en-US" dirty="0" err="1">
                <a:solidFill>
                  <a:srgbClr val="FF0000"/>
                </a:solidFill>
              </a:rPr>
              <a:t>en</a:t>
            </a:r>
            <a:r>
              <a:rPr lang="en-US" dirty="0">
                <a:solidFill>
                  <a:srgbClr val="FF0000"/>
                </a:solidFill>
              </a:rPr>
              <a:t> branle </a:t>
            </a:r>
            <a:r>
              <a:rPr lang="en-US" dirty="0" err="1">
                <a:solidFill>
                  <a:srgbClr val="FF0000"/>
                </a:solidFill>
              </a:rPr>
              <a:t>l’ULCC</a:t>
            </a:r>
            <a:endParaRPr lang="en-US" dirty="0">
              <a:solidFill>
                <a:srgbClr val="FF0000"/>
              </a:solidFill>
            </a:endParaRPr>
          </a:p>
        </p:txBody>
      </p:sp>
      <p:sp>
        <p:nvSpPr>
          <p:cNvPr id="3" name="Content Placeholder 2"/>
          <p:cNvSpPr>
            <a:spLocks noGrp="1"/>
          </p:cNvSpPr>
          <p:nvPr>
            <p:ph idx="1"/>
          </p:nvPr>
        </p:nvSpPr>
        <p:spPr>
          <a:xfrm>
            <a:off x="352697" y="1825625"/>
            <a:ext cx="11482251" cy="4862558"/>
          </a:xfrm>
        </p:spPr>
        <p:txBody>
          <a:bodyPr>
            <a:normAutofit/>
          </a:bodyPr>
          <a:lstStyle/>
          <a:p>
            <a:pPr marL="0" indent="0" algn="just">
              <a:buNone/>
            </a:pPr>
            <a:r>
              <a:rPr lang="fr-FR" dirty="0">
                <a:solidFill>
                  <a:srgbClr val="0070C0"/>
                </a:solidFill>
              </a:rPr>
              <a:t>Pour mettre en branle l'ULCC (Unité de Lutte Contre la Corruption), voici les étapes à suivre :</a:t>
            </a:r>
          </a:p>
          <a:p>
            <a:pPr algn="just">
              <a:buFont typeface="Wingdings" panose="05000000000000000000" pitchFamily="2" charset="2"/>
              <a:buChar char="q"/>
            </a:pPr>
            <a:r>
              <a:rPr lang="fr-FR" dirty="0">
                <a:solidFill>
                  <a:srgbClr val="FF0000"/>
                </a:solidFill>
              </a:rPr>
              <a:t>Saisie de l'ULCC :</a:t>
            </a:r>
          </a:p>
          <a:p>
            <a:pPr lvl="1" algn="just"/>
            <a:r>
              <a:rPr lang="fr-FR" dirty="0">
                <a:solidFill>
                  <a:srgbClr val="0070C0"/>
                </a:solidFill>
              </a:rPr>
              <a:t>L'ULCC peut être activée par des dénonciations ou des plaintes.</a:t>
            </a:r>
          </a:p>
          <a:p>
            <a:pPr marL="457200" lvl="1" indent="0" algn="just">
              <a:buNone/>
            </a:pPr>
            <a:endParaRPr lang="fr-FR" dirty="0">
              <a:solidFill>
                <a:srgbClr val="0070C0"/>
              </a:solidFill>
            </a:endParaRPr>
          </a:p>
          <a:p>
            <a:pPr algn="just">
              <a:buFont typeface="Wingdings" panose="05000000000000000000" pitchFamily="2" charset="2"/>
              <a:buChar char="q"/>
            </a:pPr>
            <a:r>
              <a:rPr lang="fr-FR" dirty="0">
                <a:solidFill>
                  <a:srgbClr val="FF0000"/>
                </a:solidFill>
              </a:rPr>
              <a:t>Dénonciation :</a:t>
            </a:r>
          </a:p>
          <a:p>
            <a:pPr lvl="1" algn="just"/>
            <a:r>
              <a:rPr lang="fr-FR" dirty="0">
                <a:solidFill>
                  <a:srgbClr val="0070C0"/>
                </a:solidFill>
              </a:rPr>
              <a:t>Toute victime, témoin ou personne informée d'actes de corruption peut dénoncer à l'ULCC.</a:t>
            </a:r>
          </a:p>
          <a:p>
            <a:pPr lvl="1" algn="just"/>
            <a:r>
              <a:rPr lang="fr-FR" dirty="0">
                <a:solidFill>
                  <a:srgbClr val="0070C0"/>
                </a:solidFill>
              </a:rPr>
              <a:t>La dénonciation diffère de la plainte : la plainte est déposée par la victime, tandis que la dénonciation peut être faite par des témoins ou toute personne ayant connaissance de l'acte répréhensible.</a:t>
            </a:r>
          </a:p>
        </p:txBody>
      </p:sp>
    </p:spTree>
    <p:extLst>
      <p:ext uri="{BB962C8B-B14F-4D97-AF65-F5344CB8AC3E}">
        <p14:creationId xmlns:p14="http://schemas.microsoft.com/office/powerpoint/2010/main" val="2423407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0263"/>
            <a:ext cx="10515600" cy="5706700"/>
          </a:xfrm>
        </p:spPr>
        <p:txBody>
          <a:bodyPr>
            <a:normAutofit lnSpcReduction="10000"/>
          </a:bodyPr>
          <a:lstStyle/>
          <a:p>
            <a:endParaRPr lang="fr-FR" dirty="0"/>
          </a:p>
          <a:p>
            <a:pPr algn="just">
              <a:buFont typeface="Wingdings" panose="05000000000000000000" pitchFamily="2" charset="2"/>
              <a:buChar char="q"/>
            </a:pPr>
            <a:r>
              <a:rPr lang="fr-FR" dirty="0">
                <a:solidFill>
                  <a:srgbClr val="FF0000"/>
                </a:solidFill>
              </a:rPr>
              <a:t>Modalités de dénonciation :</a:t>
            </a:r>
          </a:p>
          <a:p>
            <a:pPr lvl="1" algn="just"/>
            <a:r>
              <a:rPr lang="fr-FR" dirty="0"/>
              <a:t>La dénonciation peut être effectuée par téléphone en composant le 5656.</a:t>
            </a:r>
          </a:p>
          <a:p>
            <a:pPr lvl="1" algn="just"/>
            <a:r>
              <a:rPr lang="fr-FR" dirty="0"/>
              <a:t>Elle peut également être envoyée par courrier électronique à </a:t>
            </a:r>
            <a:r>
              <a:rPr lang="fr-FR" u="sng" dirty="0">
                <a:hlinkClick r:id="rId2"/>
              </a:rPr>
              <a:t>info@ulcc.gouv.ht</a:t>
            </a:r>
            <a:r>
              <a:rPr lang="fr-FR" dirty="0"/>
              <a:t>.</a:t>
            </a:r>
          </a:p>
          <a:p>
            <a:pPr lvl="1" algn="just"/>
            <a:r>
              <a:rPr lang="fr-FR" dirty="0"/>
              <a:t>Une autre option est d'envoyer une correspondance au Directeur général de l'ULCC.</a:t>
            </a:r>
          </a:p>
          <a:p>
            <a:pPr marL="457200" lvl="1" indent="0" algn="just">
              <a:buNone/>
            </a:pPr>
            <a:endParaRPr lang="en-US" dirty="0"/>
          </a:p>
          <a:p>
            <a:pPr algn="just">
              <a:buFont typeface="Wingdings" panose="05000000000000000000" pitchFamily="2" charset="2"/>
              <a:buChar char="q"/>
            </a:pPr>
            <a:r>
              <a:rPr lang="fr-FR" dirty="0">
                <a:solidFill>
                  <a:srgbClr val="FF0000"/>
                </a:solidFill>
              </a:rPr>
              <a:t>Présentation en personne :</a:t>
            </a:r>
          </a:p>
          <a:p>
            <a:pPr lvl="1" algn="just"/>
            <a:r>
              <a:rPr lang="fr-FR" dirty="0"/>
              <a:t>Enfin, il est possible de se rendre en personne soit au bureau central de l'ULCC à </a:t>
            </a:r>
            <a:r>
              <a:rPr lang="fr-FR" dirty="0" err="1"/>
              <a:t>Pacot</a:t>
            </a:r>
            <a:r>
              <a:rPr lang="fr-FR" dirty="0"/>
              <a:t>, soit dans l'un de ses 5 bureaux départementaux.</a:t>
            </a:r>
          </a:p>
          <a:p>
            <a:pPr marL="0" indent="0" algn="just">
              <a:buNone/>
            </a:pPr>
            <a:endParaRPr lang="fr-FR" dirty="0"/>
          </a:p>
          <a:p>
            <a:pPr marL="0" indent="0" algn="just">
              <a:buNone/>
            </a:pPr>
            <a:r>
              <a:rPr lang="fr-FR" dirty="0"/>
              <a:t>En suivant ces procédures, les individus peuvent activer l'ULCC pour enquêter sur des cas de corruption.</a:t>
            </a:r>
          </a:p>
          <a:p>
            <a:pPr marL="0" indent="0">
              <a:buNone/>
            </a:pPr>
            <a:endParaRPr lang="en-US" dirty="0"/>
          </a:p>
        </p:txBody>
      </p:sp>
    </p:spTree>
    <p:extLst>
      <p:ext uri="{BB962C8B-B14F-4D97-AF65-F5344CB8AC3E}">
        <p14:creationId xmlns:p14="http://schemas.microsoft.com/office/powerpoint/2010/main" val="1985134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0000"/>
                </a:solidFill>
              </a:rPr>
              <a:t>Comment </a:t>
            </a:r>
            <a:r>
              <a:rPr lang="en-US" dirty="0" err="1">
                <a:solidFill>
                  <a:srgbClr val="FF0000"/>
                </a:solidFill>
              </a:rPr>
              <a:t>procède</a:t>
            </a:r>
            <a:r>
              <a:rPr lang="en-US" dirty="0">
                <a:solidFill>
                  <a:srgbClr val="FF0000"/>
                </a:solidFill>
              </a:rPr>
              <a:t> </a:t>
            </a:r>
            <a:r>
              <a:rPr lang="en-US" dirty="0" err="1">
                <a:solidFill>
                  <a:srgbClr val="FF0000"/>
                </a:solidFill>
              </a:rPr>
              <a:t>l’ULCC</a:t>
            </a:r>
            <a:r>
              <a:rPr lang="en-US" dirty="0">
                <a:solidFill>
                  <a:srgbClr val="FF0000"/>
                </a:solidFill>
              </a:rPr>
              <a:t> pour </a:t>
            </a:r>
            <a:r>
              <a:rPr lang="en-US" dirty="0" err="1">
                <a:solidFill>
                  <a:srgbClr val="FF0000"/>
                </a:solidFill>
              </a:rPr>
              <a:t>combattre</a:t>
            </a:r>
            <a:r>
              <a:rPr lang="en-US" dirty="0">
                <a:solidFill>
                  <a:srgbClr val="FF0000"/>
                </a:solidFill>
              </a:rPr>
              <a:t> la corruption </a:t>
            </a:r>
          </a:p>
        </p:txBody>
      </p:sp>
      <p:sp>
        <p:nvSpPr>
          <p:cNvPr id="3" name="Content Placeholder 2"/>
          <p:cNvSpPr>
            <a:spLocks noGrp="1"/>
          </p:cNvSpPr>
          <p:nvPr>
            <p:ph idx="1"/>
          </p:nvPr>
        </p:nvSpPr>
        <p:spPr/>
        <p:txBody>
          <a:bodyPr/>
          <a:lstStyle/>
          <a:p>
            <a:pPr marL="0" indent="0">
              <a:buNone/>
            </a:pPr>
            <a:r>
              <a:rPr lang="fr-FR" dirty="0">
                <a:solidFill>
                  <a:srgbClr val="0070C0"/>
                </a:solidFill>
              </a:rPr>
              <a:t>L'ULCC (Unité de Lutte Contre la Corruption) procède de la manière suivante pour combattre la corruption de manière concrète :</a:t>
            </a:r>
          </a:p>
          <a:p>
            <a:pPr marL="0" indent="0">
              <a:buNone/>
            </a:pPr>
            <a:endParaRPr lang="fr-FR" dirty="0">
              <a:solidFill>
                <a:srgbClr val="0070C0"/>
              </a:solidFill>
            </a:endParaRPr>
          </a:p>
          <a:p>
            <a:pPr>
              <a:buFont typeface="Wingdings" panose="05000000000000000000" pitchFamily="2" charset="2"/>
              <a:buChar char="q"/>
            </a:pPr>
            <a:r>
              <a:rPr lang="fr-FR" dirty="0">
                <a:solidFill>
                  <a:srgbClr val="FF0000"/>
                </a:solidFill>
              </a:rPr>
              <a:t>Réception des plaintes :</a:t>
            </a:r>
          </a:p>
          <a:p>
            <a:pPr lvl="1"/>
            <a:r>
              <a:rPr lang="fr-FR" dirty="0">
                <a:solidFill>
                  <a:srgbClr val="0070C0"/>
                </a:solidFill>
              </a:rPr>
              <a:t>Le Conseil de direction de l'ULCC prend en charge les plaintes qui lui sont soumises.</a:t>
            </a:r>
          </a:p>
          <a:p>
            <a:pPr>
              <a:buFont typeface="Wingdings" panose="05000000000000000000" pitchFamily="2" charset="2"/>
              <a:buChar char="q"/>
            </a:pPr>
            <a:r>
              <a:rPr lang="fr-FR" dirty="0">
                <a:solidFill>
                  <a:srgbClr val="FF0000"/>
                </a:solidFill>
              </a:rPr>
              <a:t>Exploitation des informations :</a:t>
            </a:r>
          </a:p>
          <a:p>
            <a:pPr lvl="1"/>
            <a:r>
              <a:rPr lang="fr-FR" dirty="0">
                <a:solidFill>
                  <a:srgbClr val="0070C0"/>
                </a:solidFill>
              </a:rPr>
              <a:t>L'ULCC utilise les informations reçues pour mener des enquêtes.</a:t>
            </a:r>
          </a:p>
          <a:p>
            <a:endParaRPr lang="en-US" dirty="0"/>
          </a:p>
        </p:txBody>
      </p:sp>
    </p:spTree>
    <p:extLst>
      <p:ext uri="{BB962C8B-B14F-4D97-AF65-F5344CB8AC3E}">
        <p14:creationId xmlns:p14="http://schemas.microsoft.com/office/powerpoint/2010/main" val="534881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6571" y="496389"/>
            <a:ext cx="11665131" cy="6074228"/>
          </a:xfrm>
        </p:spPr>
        <p:txBody>
          <a:bodyPr>
            <a:normAutofit lnSpcReduction="10000"/>
          </a:bodyPr>
          <a:lstStyle/>
          <a:p>
            <a:endParaRPr lang="en-US" dirty="0">
              <a:solidFill>
                <a:srgbClr val="0070C0"/>
              </a:solidFill>
            </a:endParaRPr>
          </a:p>
          <a:p>
            <a:pPr>
              <a:buFont typeface="Wingdings" panose="05000000000000000000" pitchFamily="2" charset="2"/>
              <a:buChar char="q"/>
            </a:pPr>
            <a:r>
              <a:rPr lang="fr-FR" dirty="0">
                <a:solidFill>
                  <a:srgbClr val="FF0000"/>
                </a:solidFill>
              </a:rPr>
              <a:t>Enquêtes :</a:t>
            </a:r>
          </a:p>
          <a:p>
            <a:pPr lvl="1"/>
            <a:r>
              <a:rPr lang="fr-FR" dirty="0">
                <a:solidFill>
                  <a:srgbClr val="0070C0"/>
                </a:solidFill>
              </a:rPr>
              <a:t>Lorsque le Conseil estime que les faits découverts peuvent constituer une infraction de corruption, il saisit les autorités judiciaires en vue de poursuites légales.</a:t>
            </a:r>
          </a:p>
          <a:p>
            <a:pPr>
              <a:buFont typeface="Wingdings" panose="05000000000000000000" pitchFamily="2" charset="2"/>
              <a:buChar char="q"/>
            </a:pPr>
            <a:r>
              <a:rPr lang="fr-FR" dirty="0">
                <a:solidFill>
                  <a:srgbClr val="FF0000"/>
                </a:solidFill>
              </a:rPr>
              <a:t>Collaboration :</a:t>
            </a:r>
          </a:p>
          <a:p>
            <a:pPr lvl="1"/>
            <a:r>
              <a:rPr lang="fr-FR" dirty="0">
                <a:solidFill>
                  <a:srgbClr val="0070C0"/>
                </a:solidFill>
              </a:rPr>
              <a:t>L'ULCC travaille en collaboration avec les organismes nationaux et internationaux impliqués dans la lutte contre la corruption.</a:t>
            </a:r>
          </a:p>
          <a:p>
            <a:pPr>
              <a:buFont typeface="Wingdings" panose="05000000000000000000" pitchFamily="2" charset="2"/>
              <a:buChar char="q"/>
            </a:pPr>
            <a:r>
              <a:rPr lang="fr-FR" dirty="0">
                <a:solidFill>
                  <a:srgbClr val="FF0000"/>
                </a:solidFill>
              </a:rPr>
              <a:t>Rapports :</a:t>
            </a:r>
          </a:p>
          <a:p>
            <a:pPr lvl="1"/>
            <a:r>
              <a:rPr lang="fr-FR" dirty="0">
                <a:solidFill>
                  <a:srgbClr val="0070C0"/>
                </a:solidFill>
              </a:rPr>
              <a:t>Le Conseil adresse un rapport au Ministre de l'Économie et des Finances tous les trois mois, détaillant le fonctionnement de l'ULCC.</a:t>
            </a:r>
          </a:p>
          <a:p>
            <a:pPr>
              <a:buFont typeface="Wingdings" panose="05000000000000000000" pitchFamily="2" charset="2"/>
              <a:buChar char="q"/>
            </a:pPr>
            <a:r>
              <a:rPr lang="fr-FR" dirty="0">
                <a:solidFill>
                  <a:srgbClr val="FF0000"/>
                </a:solidFill>
              </a:rPr>
              <a:t>Pouvoirs des agents :</a:t>
            </a:r>
          </a:p>
          <a:p>
            <a:r>
              <a:rPr lang="fr-FR" dirty="0">
                <a:solidFill>
                  <a:srgbClr val="0070C0"/>
                </a:solidFill>
              </a:rPr>
              <a:t>Le Directeur général et les agents de l'ULCC ont des pouvoirs similaires à ceux des inspecteurs fiscaux.</a:t>
            </a:r>
          </a:p>
          <a:p>
            <a:r>
              <a:rPr lang="fr-FR" dirty="0">
                <a:solidFill>
                  <a:srgbClr val="0070C0"/>
                </a:solidFill>
              </a:rPr>
              <a:t>Cependant, ils ne sont pas autorisés à divulguer les résultats de leurs enquêtes tant que l'affaire n'est pas conclue.</a:t>
            </a:r>
          </a:p>
          <a:p>
            <a:pPr marL="457200" lvl="1" indent="0">
              <a:buNone/>
            </a:pPr>
            <a:endParaRPr lang="fr-FR" dirty="0">
              <a:solidFill>
                <a:srgbClr val="0070C0"/>
              </a:solidFill>
            </a:endParaRPr>
          </a:p>
          <a:p>
            <a:endParaRPr lang="en-US" dirty="0">
              <a:solidFill>
                <a:srgbClr val="0070C0"/>
              </a:solidFill>
            </a:endParaRPr>
          </a:p>
        </p:txBody>
      </p:sp>
    </p:spTree>
    <p:extLst>
      <p:ext uri="{BB962C8B-B14F-4D97-AF65-F5344CB8AC3E}">
        <p14:creationId xmlns:p14="http://schemas.microsoft.com/office/powerpoint/2010/main" val="1227930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3326"/>
            <a:ext cx="10515600" cy="5693637"/>
          </a:xfrm>
        </p:spPr>
        <p:txBody>
          <a:bodyPr>
            <a:normAutofit/>
          </a:bodyPr>
          <a:lstStyle/>
          <a:p>
            <a:pPr marL="0" indent="0">
              <a:buNone/>
            </a:pPr>
            <a:endParaRPr lang="en-US" sz="3200" dirty="0">
              <a:solidFill>
                <a:srgbClr val="0070C0"/>
              </a:solidFill>
            </a:endParaRPr>
          </a:p>
          <a:p>
            <a:pPr marL="0" indent="0" algn="just">
              <a:buNone/>
            </a:pPr>
            <a:r>
              <a:rPr lang="fr-FR" sz="3200" dirty="0">
                <a:solidFill>
                  <a:srgbClr val="0070C0"/>
                </a:solidFill>
              </a:rPr>
              <a:t>En résumé, l'ULCC prend en charge les plaintes, mène des enquêtes, collabore avec d'autres organismes, et, lorsque nécessaire, transmet les cas de corruption présumée aux autorités judiciaires pour des poursuites légales. Les enquêtes menées par l'ULCC sont confidentielles jusqu'à ce que l'affaire soit résolue.</a:t>
            </a:r>
            <a:endParaRPr lang="en-US" sz="3200" dirty="0">
              <a:solidFill>
                <a:srgbClr val="0070C0"/>
              </a:solidFill>
            </a:endParaRPr>
          </a:p>
        </p:txBody>
      </p:sp>
    </p:spTree>
    <p:extLst>
      <p:ext uri="{BB962C8B-B14F-4D97-AF65-F5344CB8AC3E}">
        <p14:creationId xmlns:p14="http://schemas.microsoft.com/office/powerpoint/2010/main" val="311605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0000"/>
                </a:solidFill>
              </a:rPr>
              <a:t>Plan </a:t>
            </a:r>
          </a:p>
        </p:txBody>
      </p:sp>
      <p:sp>
        <p:nvSpPr>
          <p:cNvPr id="3" name="Content Placeholder 2"/>
          <p:cNvSpPr>
            <a:spLocks noGrp="1"/>
          </p:cNvSpPr>
          <p:nvPr>
            <p:ph idx="1"/>
          </p:nvPr>
        </p:nvSpPr>
        <p:spPr>
          <a:xfrm>
            <a:off x="838200" y="1214846"/>
            <a:ext cx="10515600" cy="4962117"/>
          </a:xfrm>
        </p:spPr>
        <p:txBody>
          <a:bodyPr>
            <a:normAutofit/>
          </a:bodyPr>
          <a:lstStyle/>
          <a:p>
            <a:pPr marL="0" indent="0">
              <a:buNone/>
            </a:pPr>
            <a:r>
              <a:rPr lang="en-US" sz="3200" dirty="0"/>
              <a:t> </a:t>
            </a:r>
          </a:p>
          <a:p>
            <a:pPr>
              <a:buFontTx/>
              <a:buChar char="-"/>
            </a:pPr>
            <a:r>
              <a:rPr lang="en-US" sz="3200" dirty="0" err="1">
                <a:solidFill>
                  <a:srgbClr val="0070C0"/>
                </a:solidFill>
              </a:rPr>
              <a:t>Contexte</a:t>
            </a:r>
            <a:r>
              <a:rPr lang="en-US" sz="3200" dirty="0">
                <a:solidFill>
                  <a:srgbClr val="0070C0"/>
                </a:solidFill>
              </a:rPr>
              <a:t> et </a:t>
            </a:r>
            <a:r>
              <a:rPr lang="en-US" sz="3200" dirty="0" err="1">
                <a:solidFill>
                  <a:srgbClr val="0070C0"/>
                </a:solidFill>
              </a:rPr>
              <a:t>historique</a:t>
            </a:r>
            <a:r>
              <a:rPr lang="en-US" sz="3200" dirty="0">
                <a:solidFill>
                  <a:srgbClr val="0070C0"/>
                </a:solidFill>
              </a:rPr>
              <a:t> de la creation de </a:t>
            </a:r>
            <a:r>
              <a:rPr lang="en-US" sz="3200" dirty="0" err="1">
                <a:solidFill>
                  <a:srgbClr val="0070C0"/>
                </a:solidFill>
              </a:rPr>
              <a:t>l’ULCC</a:t>
            </a:r>
            <a:endParaRPr lang="en-US" sz="3200" dirty="0">
              <a:solidFill>
                <a:srgbClr val="0070C0"/>
              </a:solidFill>
            </a:endParaRPr>
          </a:p>
          <a:p>
            <a:pPr>
              <a:buFontTx/>
              <a:buChar char="-"/>
            </a:pPr>
            <a:r>
              <a:rPr lang="en-US" sz="3200" dirty="0">
                <a:solidFill>
                  <a:srgbClr val="0070C0"/>
                </a:solidFill>
              </a:rPr>
              <a:t>Missions de </a:t>
            </a:r>
            <a:r>
              <a:rPr lang="en-US" sz="3200" dirty="0" err="1">
                <a:solidFill>
                  <a:srgbClr val="0070C0"/>
                </a:solidFill>
              </a:rPr>
              <a:t>l’ULCC</a:t>
            </a:r>
            <a:endParaRPr lang="en-US" sz="3200" dirty="0">
              <a:solidFill>
                <a:srgbClr val="0070C0"/>
              </a:solidFill>
            </a:endParaRPr>
          </a:p>
          <a:p>
            <a:pPr>
              <a:buFontTx/>
              <a:buChar char="-"/>
            </a:pPr>
            <a:r>
              <a:rPr lang="en-US" sz="3200" dirty="0" err="1">
                <a:solidFill>
                  <a:srgbClr val="0070C0"/>
                </a:solidFill>
              </a:rPr>
              <a:t>Organisation</a:t>
            </a:r>
            <a:r>
              <a:rPr lang="en-US" sz="3200" dirty="0">
                <a:solidFill>
                  <a:srgbClr val="0070C0"/>
                </a:solidFill>
              </a:rPr>
              <a:t> de </a:t>
            </a:r>
            <a:r>
              <a:rPr lang="en-US" sz="3200" dirty="0" err="1">
                <a:solidFill>
                  <a:srgbClr val="0070C0"/>
                </a:solidFill>
              </a:rPr>
              <a:t>l’ULCC</a:t>
            </a:r>
            <a:endParaRPr lang="en-US" sz="3200" dirty="0">
              <a:solidFill>
                <a:srgbClr val="0070C0"/>
              </a:solidFill>
            </a:endParaRPr>
          </a:p>
          <a:p>
            <a:pPr>
              <a:buFontTx/>
              <a:buChar char="-"/>
            </a:pPr>
            <a:r>
              <a:rPr lang="en-US" sz="3200" dirty="0">
                <a:solidFill>
                  <a:srgbClr val="0070C0"/>
                </a:solidFill>
              </a:rPr>
              <a:t>Comment </a:t>
            </a:r>
            <a:r>
              <a:rPr lang="en-US" sz="3200" dirty="0" err="1">
                <a:solidFill>
                  <a:srgbClr val="0070C0"/>
                </a:solidFill>
              </a:rPr>
              <a:t>mettre</a:t>
            </a:r>
            <a:r>
              <a:rPr lang="en-US" sz="3200" dirty="0">
                <a:solidFill>
                  <a:srgbClr val="0070C0"/>
                </a:solidFill>
              </a:rPr>
              <a:t> </a:t>
            </a:r>
            <a:r>
              <a:rPr lang="en-US" sz="3200" dirty="0" err="1">
                <a:solidFill>
                  <a:srgbClr val="0070C0"/>
                </a:solidFill>
              </a:rPr>
              <a:t>en</a:t>
            </a:r>
            <a:r>
              <a:rPr lang="en-US" sz="3200" dirty="0">
                <a:solidFill>
                  <a:srgbClr val="0070C0"/>
                </a:solidFill>
              </a:rPr>
              <a:t> branle </a:t>
            </a:r>
            <a:r>
              <a:rPr lang="en-US" sz="3200" dirty="0" err="1">
                <a:solidFill>
                  <a:srgbClr val="0070C0"/>
                </a:solidFill>
              </a:rPr>
              <a:t>l’ULCC</a:t>
            </a:r>
            <a:endParaRPr lang="en-US" sz="3200" dirty="0">
              <a:solidFill>
                <a:srgbClr val="0070C0"/>
              </a:solidFill>
            </a:endParaRPr>
          </a:p>
          <a:p>
            <a:pPr>
              <a:buFontTx/>
              <a:buChar char="-"/>
            </a:pPr>
            <a:r>
              <a:rPr lang="en-US" sz="3200" dirty="0">
                <a:solidFill>
                  <a:srgbClr val="0070C0"/>
                </a:solidFill>
              </a:rPr>
              <a:t>Comment </a:t>
            </a:r>
            <a:r>
              <a:rPr lang="en-US" sz="3200" dirty="0" err="1">
                <a:solidFill>
                  <a:srgbClr val="0070C0"/>
                </a:solidFill>
              </a:rPr>
              <a:t>procède</a:t>
            </a:r>
            <a:r>
              <a:rPr lang="en-US" sz="3200" dirty="0">
                <a:solidFill>
                  <a:srgbClr val="0070C0"/>
                </a:solidFill>
              </a:rPr>
              <a:t> </a:t>
            </a:r>
            <a:r>
              <a:rPr lang="en-US" sz="3200" dirty="0" err="1">
                <a:solidFill>
                  <a:srgbClr val="0070C0"/>
                </a:solidFill>
              </a:rPr>
              <a:t>l’ULCC</a:t>
            </a:r>
            <a:endParaRPr lang="en-US" sz="3200" dirty="0">
              <a:solidFill>
                <a:srgbClr val="0070C0"/>
              </a:solidFill>
            </a:endParaRPr>
          </a:p>
        </p:txBody>
      </p:sp>
    </p:spTree>
    <p:extLst>
      <p:ext uri="{BB962C8B-B14F-4D97-AF65-F5344CB8AC3E}">
        <p14:creationId xmlns:p14="http://schemas.microsoft.com/office/powerpoint/2010/main" val="2562403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solidFill>
                  <a:srgbClr val="FF0000"/>
                </a:solidFill>
              </a:rPr>
              <a:t>Objectif </a:t>
            </a:r>
          </a:p>
        </p:txBody>
      </p:sp>
      <p:sp>
        <p:nvSpPr>
          <p:cNvPr id="3" name="Content Placeholder 2"/>
          <p:cNvSpPr>
            <a:spLocks noGrp="1"/>
          </p:cNvSpPr>
          <p:nvPr>
            <p:ph idx="1"/>
          </p:nvPr>
        </p:nvSpPr>
        <p:spPr>
          <a:xfrm>
            <a:off x="838200" y="1410789"/>
            <a:ext cx="10515600" cy="4766174"/>
          </a:xfrm>
        </p:spPr>
        <p:txBody>
          <a:bodyPr>
            <a:normAutofit/>
          </a:bodyPr>
          <a:lstStyle/>
          <a:p>
            <a:pPr marL="0" indent="0">
              <a:buNone/>
            </a:pPr>
            <a:endParaRPr lang="en-US" sz="4000" dirty="0">
              <a:solidFill>
                <a:srgbClr val="0070C0"/>
              </a:solidFill>
            </a:endParaRPr>
          </a:p>
          <a:p>
            <a:pPr marL="0" indent="0">
              <a:buNone/>
            </a:pPr>
            <a:r>
              <a:rPr lang="en-US" sz="4000" dirty="0" err="1">
                <a:solidFill>
                  <a:srgbClr val="0070C0"/>
                </a:solidFill>
              </a:rPr>
              <a:t>Cette</a:t>
            </a:r>
            <a:r>
              <a:rPr lang="en-US" sz="4000" dirty="0">
                <a:solidFill>
                  <a:srgbClr val="0070C0"/>
                </a:solidFill>
              </a:rPr>
              <a:t> formation vise à render les participants </a:t>
            </a:r>
            <a:r>
              <a:rPr lang="en-US" sz="4000" dirty="0" err="1">
                <a:solidFill>
                  <a:srgbClr val="0070C0"/>
                </a:solidFill>
              </a:rPr>
              <a:t>aptes</a:t>
            </a:r>
            <a:r>
              <a:rPr lang="en-US" sz="4000" dirty="0">
                <a:solidFill>
                  <a:srgbClr val="0070C0"/>
                </a:solidFill>
              </a:rPr>
              <a:t> à </a:t>
            </a:r>
            <a:r>
              <a:rPr lang="en-US" sz="4000" dirty="0" err="1">
                <a:solidFill>
                  <a:srgbClr val="0070C0"/>
                </a:solidFill>
              </a:rPr>
              <a:t>connaitrre</a:t>
            </a:r>
            <a:r>
              <a:rPr lang="en-US" sz="4000" dirty="0">
                <a:solidFill>
                  <a:srgbClr val="0070C0"/>
                </a:solidFill>
              </a:rPr>
              <a:t> </a:t>
            </a:r>
            <a:r>
              <a:rPr lang="en-US" sz="4000" dirty="0" err="1">
                <a:solidFill>
                  <a:srgbClr val="0070C0"/>
                </a:solidFill>
              </a:rPr>
              <a:t>l’importance</a:t>
            </a:r>
            <a:r>
              <a:rPr lang="en-US" sz="4000" dirty="0">
                <a:solidFill>
                  <a:srgbClr val="0070C0"/>
                </a:solidFill>
              </a:rPr>
              <a:t> de </a:t>
            </a:r>
            <a:r>
              <a:rPr lang="en-US" sz="4000" dirty="0" err="1">
                <a:solidFill>
                  <a:srgbClr val="0070C0"/>
                </a:solidFill>
              </a:rPr>
              <a:t>l’ULCC</a:t>
            </a:r>
            <a:r>
              <a:rPr lang="en-US" sz="4000" dirty="0">
                <a:solidFill>
                  <a:srgbClr val="0070C0"/>
                </a:solidFill>
              </a:rPr>
              <a:t> et </a:t>
            </a:r>
            <a:r>
              <a:rPr lang="en-US" sz="4000" dirty="0" err="1">
                <a:solidFill>
                  <a:srgbClr val="0070C0"/>
                </a:solidFill>
              </a:rPr>
              <a:t>l’utiliser</a:t>
            </a:r>
            <a:r>
              <a:rPr lang="en-US" sz="4000" dirty="0">
                <a:solidFill>
                  <a:srgbClr val="0070C0"/>
                </a:solidFill>
              </a:rPr>
              <a:t> dans la lute </a:t>
            </a:r>
            <a:r>
              <a:rPr lang="en-US" sz="4000" dirty="0" err="1">
                <a:solidFill>
                  <a:srgbClr val="0070C0"/>
                </a:solidFill>
              </a:rPr>
              <a:t>contre</a:t>
            </a:r>
            <a:r>
              <a:rPr lang="en-US" sz="4000" dirty="0">
                <a:solidFill>
                  <a:srgbClr val="0070C0"/>
                </a:solidFill>
              </a:rPr>
              <a:t> la corruption.</a:t>
            </a:r>
          </a:p>
        </p:txBody>
      </p:sp>
    </p:spTree>
    <p:extLst>
      <p:ext uri="{BB962C8B-B14F-4D97-AF65-F5344CB8AC3E}">
        <p14:creationId xmlns:p14="http://schemas.microsoft.com/office/powerpoint/2010/main" val="2563744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0000"/>
                </a:solidFill>
              </a:rPr>
              <a:t> ULCC</a:t>
            </a:r>
          </a:p>
        </p:txBody>
      </p:sp>
      <p:sp>
        <p:nvSpPr>
          <p:cNvPr id="3" name="Content Placeholder 2"/>
          <p:cNvSpPr>
            <a:spLocks noGrp="1"/>
          </p:cNvSpPr>
          <p:nvPr>
            <p:ph idx="1"/>
          </p:nvPr>
        </p:nvSpPr>
        <p:spPr>
          <a:xfrm>
            <a:off x="838200" y="1175657"/>
            <a:ext cx="10515600" cy="5001306"/>
          </a:xfrm>
        </p:spPr>
        <p:txBody>
          <a:bodyPr>
            <a:normAutofit/>
          </a:bodyPr>
          <a:lstStyle/>
          <a:p>
            <a:pPr marL="0" indent="0">
              <a:buNone/>
            </a:pPr>
            <a:r>
              <a:rPr lang="en-US" sz="3200" dirty="0"/>
              <a:t> </a:t>
            </a:r>
          </a:p>
          <a:p>
            <a:pPr marL="0" indent="0" algn="just">
              <a:buNone/>
            </a:pPr>
            <a:r>
              <a:rPr lang="fr-FR" sz="3200" dirty="0">
                <a:solidFill>
                  <a:srgbClr val="0070C0"/>
                </a:solidFill>
              </a:rPr>
              <a:t>L'ULCC est un organisme administratif relevant du Ministère de l'Économie et des Finances, avec la personnalité juridique et l'autonomie administrative et financière. Son autorité s'étend à tout le territoire national, avec cinq bureaux départementaux situés à St-Marc, Cap-Haïtien, </a:t>
            </a:r>
            <a:r>
              <a:rPr lang="fr-FR" sz="3200" dirty="0" err="1">
                <a:solidFill>
                  <a:srgbClr val="0070C0"/>
                </a:solidFill>
              </a:rPr>
              <a:t>Miragoâne</a:t>
            </a:r>
            <a:r>
              <a:rPr lang="fr-FR" sz="3200" dirty="0">
                <a:solidFill>
                  <a:srgbClr val="0070C0"/>
                </a:solidFill>
              </a:rPr>
              <a:t>, Cayes et </a:t>
            </a:r>
            <a:r>
              <a:rPr lang="fr-FR" sz="3200" dirty="0" err="1">
                <a:solidFill>
                  <a:srgbClr val="0070C0"/>
                </a:solidFill>
              </a:rPr>
              <a:t>Hinche</a:t>
            </a:r>
            <a:r>
              <a:rPr lang="fr-FR" sz="3200" dirty="0">
                <a:solidFill>
                  <a:srgbClr val="0070C0"/>
                </a:solidFill>
              </a:rPr>
              <a:t>. Elle joue un rôle central dans la lutte anti-corruption en Haïti.</a:t>
            </a:r>
            <a:endParaRPr lang="en-US" sz="3200" dirty="0">
              <a:solidFill>
                <a:srgbClr val="0070C0"/>
              </a:solidFill>
            </a:endParaRPr>
          </a:p>
        </p:txBody>
      </p:sp>
    </p:spTree>
    <p:extLst>
      <p:ext uri="{BB962C8B-B14F-4D97-AF65-F5344CB8AC3E}">
        <p14:creationId xmlns:p14="http://schemas.microsoft.com/office/powerpoint/2010/main" val="2406141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8194"/>
            <a:ext cx="10515600" cy="5928769"/>
          </a:xfrm>
        </p:spPr>
        <p:txBody>
          <a:bodyPr>
            <a:noAutofit/>
          </a:bodyPr>
          <a:lstStyle/>
          <a:p>
            <a:pPr marL="0" indent="0">
              <a:buNone/>
            </a:pPr>
            <a:r>
              <a:rPr lang="en-US" sz="3200" dirty="0"/>
              <a:t> </a:t>
            </a:r>
            <a:r>
              <a:rPr lang="en-US" sz="3200" b="1" dirty="0" err="1">
                <a:solidFill>
                  <a:srgbClr val="FF0000"/>
                </a:solidFill>
              </a:rPr>
              <a:t>Contexte</a:t>
            </a:r>
            <a:r>
              <a:rPr lang="en-US" sz="3200" b="1" dirty="0">
                <a:solidFill>
                  <a:srgbClr val="FF0000"/>
                </a:solidFill>
              </a:rPr>
              <a:t> et </a:t>
            </a:r>
            <a:r>
              <a:rPr lang="en-US" sz="3200" b="1" dirty="0" err="1">
                <a:solidFill>
                  <a:srgbClr val="FF0000"/>
                </a:solidFill>
              </a:rPr>
              <a:t>historique</a:t>
            </a:r>
            <a:r>
              <a:rPr lang="en-US" sz="3200" b="1" dirty="0">
                <a:solidFill>
                  <a:srgbClr val="FF0000"/>
                </a:solidFill>
              </a:rPr>
              <a:t> de </a:t>
            </a:r>
            <a:r>
              <a:rPr lang="en-US" sz="3200" b="1" dirty="0" err="1">
                <a:solidFill>
                  <a:srgbClr val="FF0000"/>
                </a:solidFill>
              </a:rPr>
              <a:t>sa</a:t>
            </a:r>
            <a:r>
              <a:rPr lang="en-US" sz="3200" b="1" dirty="0">
                <a:solidFill>
                  <a:srgbClr val="FF0000"/>
                </a:solidFill>
              </a:rPr>
              <a:t> creation </a:t>
            </a:r>
          </a:p>
          <a:p>
            <a:pPr marL="0" indent="0">
              <a:buNone/>
            </a:pPr>
            <a:endParaRPr lang="en-US" sz="3200" b="1" dirty="0">
              <a:solidFill>
                <a:srgbClr val="FF0000"/>
              </a:solidFill>
            </a:endParaRPr>
          </a:p>
          <a:p>
            <a:pPr algn="just">
              <a:buFont typeface="Wingdings" panose="05000000000000000000" pitchFamily="2" charset="2"/>
              <a:buChar char="ü"/>
            </a:pPr>
            <a:r>
              <a:rPr lang="en-US" sz="3200" dirty="0"/>
              <a:t> </a:t>
            </a:r>
            <a:r>
              <a:rPr lang="fr-FR" sz="3200" dirty="0">
                <a:solidFill>
                  <a:srgbClr val="0070C0"/>
                </a:solidFill>
              </a:rPr>
              <a:t>La loi haïtienne de 2014 définit la corruption comme l'utilisation abusive d'une fonction publique à des fins personnelles ou pour le bénéfice d'autrui. Cependant, selon le classement de </a:t>
            </a:r>
            <a:r>
              <a:rPr lang="fr-FR" sz="3200" dirty="0" err="1">
                <a:solidFill>
                  <a:srgbClr val="0070C0"/>
                </a:solidFill>
              </a:rPr>
              <a:t>Transparency</a:t>
            </a:r>
            <a:r>
              <a:rPr lang="fr-FR" sz="3200" dirty="0">
                <a:solidFill>
                  <a:srgbClr val="0070C0"/>
                </a:solidFill>
              </a:rPr>
              <a:t> International en 2017, Haïti est considéré comme le 23e pays le plus corrompu au monde.</a:t>
            </a:r>
          </a:p>
          <a:p>
            <a:pPr algn="just">
              <a:buFont typeface="Wingdings" panose="05000000000000000000" pitchFamily="2" charset="2"/>
              <a:buChar char="ü"/>
            </a:pPr>
            <a:r>
              <a:rPr lang="fr-FR" sz="3200" dirty="0">
                <a:solidFill>
                  <a:srgbClr val="0070C0"/>
                </a:solidFill>
              </a:rPr>
              <a:t>Pour combattre ce problème, Haïti a mis en place des mesures anti-corruption depuis 1834, notamment à travers sa constitution de 1987 (articles 238 à 243) et son code pénal (articles 137 à 144). Le pays a également ratifié des conventions internationales contre la corruption en 2004 et 2007.</a:t>
            </a:r>
            <a:endParaRPr lang="en-US" sz="3200" dirty="0">
              <a:solidFill>
                <a:srgbClr val="0070C0"/>
              </a:solidFill>
            </a:endParaRPr>
          </a:p>
        </p:txBody>
      </p:sp>
    </p:spTree>
    <p:extLst>
      <p:ext uri="{BB962C8B-B14F-4D97-AF65-F5344CB8AC3E}">
        <p14:creationId xmlns:p14="http://schemas.microsoft.com/office/powerpoint/2010/main" val="234002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92331"/>
            <a:ext cx="10515600" cy="5484632"/>
          </a:xfrm>
        </p:spPr>
        <p:txBody>
          <a:bodyPr/>
          <a:lstStyle/>
          <a:p>
            <a:pPr marL="0" indent="0">
              <a:buNone/>
            </a:pPr>
            <a:endParaRPr lang="en-US" dirty="0">
              <a:solidFill>
                <a:srgbClr val="0070C0"/>
              </a:solidFill>
            </a:endParaRPr>
          </a:p>
          <a:p>
            <a:pPr algn="just">
              <a:buFont typeface="Wingdings" panose="05000000000000000000" pitchFamily="2" charset="2"/>
              <a:buChar char="ü"/>
            </a:pPr>
            <a:r>
              <a:rPr lang="fr-FR" dirty="0">
                <a:solidFill>
                  <a:srgbClr val="0070C0"/>
                </a:solidFill>
              </a:rPr>
              <a:t>Pour combattre ce problème, Haïti a mis en place des mesures anti-corruption depuis 1834, notamment à travers sa constitution de 1987 (articles 238 à 243) et son code pénal (articles 137 à 144). Le pays a également ratifié des conventions internationales contre la corruption en 2004 et 2007.</a:t>
            </a:r>
          </a:p>
          <a:p>
            <a:pPr algn="just">
              <a:buFont typeface="Wingdings" panose="05000000000000000000" pitchFamily="2" charset="2"/>
              <a:buChar char="ü"/>
            </a:pPr>
            <a:r>
              <a:rPr lang="fr-FR" dirty="0">
                <a:solidFill>
                  <a:srgbClr val="0070C0"/>
                </a:solidFill>
              </a:rPr>
              <a:t>Plusieurs institutions œuvrent contre la corruption en Haïti, dont la Cour supérieure des comptes et du contentieux administratif, l’Unité centrale de renseignements financiers, la Commission nationale des marchés publics, l’Inspection générale des finances, et l’Unité de lutte contre la corruption (ULCC).</a:t>
            </a:r>
          </a:p>
          <a:p>
            <a:pPr algn="just">
              <a:buFont typeface="Wingdings" panose="05000000000000000000" pitchFamily="2" charset="2"/>
              <a:buChar char="ü"/>
            </a:pPr>
            <a:r>
              <a:rPr lang="en-US" dirty="0">
                <a:solidFill>
                  <a:srgbClr val="0070C0"/>
                </a:solidFill>
              </a:rPr>
              <a:t>Creation de </a:t>
            </a:r>
            <a:r>
              <a:rPr lang="en-US" dirty="0" err="1">
                <a:solidFill>
                  <a:srgbClr val="0070C0"/>
                </a:solidFill>
              </a:rPr>
              <a:t>l’ULCC</a:t>
            </a:r>
            <a:r>
              <a:rPr lang="en-US" dirty="0">
                <a:solidFill>
                  <a:srgbClr val="0070C0"/>
                </a:solidFill>
              </a:rPr>
              <a:t> par </a:t>
            </a:r>
            <a:r>
              <a:rPr lang="en-US" dirty="0" err="1">
                <a:solidFill>
                  <a:srgbClr val="0070C0"/>
                </a:solidFill>
              </a:rPr>
              <a:t>décret</a:t>
            </a:r>
            <a:r>
              <a:rPr lang="en-US" dirty="0">
                <a:solidFill>
                  <a:srgbClr val="0070C0"/>
                </a:solidFill>
              </a:rPr>
              <a:t> le 08 </a:t>
            </a:r>
            <a:r>
              <a:rPr lang="en-US" dirty="0" err="1">
                <a:solidFill>
                  <a:srgbClr val="0070C0"/>
                </a:solidFill>
              </a:rPr>
              <a:t>septembre</a:t>
            </a:r>
            <a:r>
              <a:rPr lang="en-US" dirty="0">
                <a:solidFill>
                  <a:srgbClr val="0070C0"/>
                </a:solidFill>
              </a:rPr>
              <a:t> 2004</a:t>
            </a:r>
          </a:p>
        </p:txBody>
      </p:sp>
    </p:spTree>
    <p:extLst>
      <p:ext uri="{BB962C8B-B14F-4D97-AF65-F5344CB8AC3E}">
        <p14:creationId xmlns:p14="http://schemas.microsoft.com/office/powerpoint/2010/main" val="1843079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96389"/>
            <a:ext cx="9144000" cy="1031965"/>
          </a:xfrm>
        </p:spPr>
        <p:txBody>
          <a:bodyPr/>
          <a:lstStyle/>
          <a:p>
            <a:r>
              <a:rPr lang="en-US" dirty="0">
                <a:solidFill>
                  <a:srgbClr val="FF0000"/>
                </a:solidFill>
              </a:rPr>
              <a:t>Mission de </a:t>
            </a:r>
            <a:r>
              <a:rPr lang="en-US" dirty="0" err="1">
                <a:solidFill>
                  <a:srgbClr val="FF0000"/>
                </a:solidFill>
              </a:rPr>
              <a:t>l’ULCC</a:t>
            </a:r>
            <a:endParaRPr lang="en-US" dirty="0">
              <a:solidFill>
                <a:srgbClr val="FF0000"/>
              </a:solidFill>
            </a:endParaRPr>
          </a:p>
        </p:txBody>
      </p:sp>
      <p:sp>
        <p:nvSpPr>
          <p:cNvPr id="3" name="Subtitle 2"/>
          <p:cNvSpPr>
            <a:spLocks noGrp="1"/>
          </p:cNvSpPr>
          <p:nvPr>
            <p:ph type="subTitle" idx="1"/>
          </p:nvPr>
        </p:nvSpPr>
        <p:spPr>
          <a:xfrm>
            <a:off x="1084217" y="1528355"/>
            <a:ext cx="10332719" cy="4872446"/>
          </a:xfrm>
        </p:spPr>
        <p:txBody>
          <a:bodyPr>
            <a:normAutofit/>
          </a:bodyPr>
          <a:lstStyle/>
          <a:p>
            <a:endParaRPr lang="en-US" sz="3200" dirty="0">
              <a:solidFill>
                <a:srgbClr val="0070C0"/>
              </a:solidFill>
            </a:endParaRPr>
          </a:p>
          <a:p>
            <a:pPr marL="342900" indent="-342900" algn="just">
              <a:buFont typeface="Wingdings" panose="05000000000000000000" pitchFamily="2" charset="2"/>
              <a:buChar char="ü"/>
            </a:pPr>
            <a:r>
              <a:rPr lang="fr-FR" sz="3200" dirty="0">
                <a:solidFill>
                  <a:srgbClr val="0070C0"/>
                </a:solidFill>
              </a:rPr>
              <a:t>L’ULCC a pour mission de combattre la corruption dans ses multiples formes, au sein de l’administration publique en particulier et dans la vie publique en général.</a:t>
            </a:r>
          </a:p>
          <a:p>
            <a:pPr marL="342900" indent="-342900" algn="just">
              <a:buFont typeface="Wingdings" panose="05000000000000000000" pitchFamily="2" charset="2"/>
              <a:buChar char="ü"/>
            </a:pPr>
            <a:r>
              <a:rPr lang="fr-FR" sz="3200" dirty="0">
                <a:solidFill>
                  <a:srgbClr val="0070C0"/>
                </a:solidFill>
              </a:rPr>
              <a:t>En outre, elle tend à la protection des biens publics et collectifs. En ce sens, elle s’assure que les mesures prises dans le but de prévenir, sanctionner et éliminer les actes de corruption soient efficaces. </a:t>
            </a:r>
          </a:p>
          <a:p>
            <a:pPr algn="just"/>
            <a:endParaRPr lang="en-US" sz="3200" dirty="0">
              <a:solidFill>
                <a:srgbClr val="0070C0"/>
              </a:solidFill>
            </a:endParaRPr>
          </a:p>
        </p:txBody>
      </p:sp>
    </p:spTree>
    <p:extLst>
      <p:ext uri="{BB962C8B-B14F-4D97-AF65-F5344CB8AC3E}">
        <p14:creationId xmlns:p14="http://schemas.microsoft.com/office/powerpoint/2010/main" val="1067063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43BD7-696F-4B47-A191-A958D1B75821}"/>
              </a:ext>
            </a:extLst>
          </p:cNvPr>
          <p:cNvSpPr>
            <a:spLocks noGrp="1"/>
          </p:cNvSpPr>
          <p:nvPr>
            <p:ph type="title"/>
          </p:nvPr>
        </p:nvSpPr>
        <p:spPr/>
        <p:txBody>
          <a:bodyPr/>
          <a:lstStyle/>
          <a:p>
            <a:r>
              <a:rPr lang="en-US" dirty="0"/>
              <a:t>.</a:t>
            </a:r>
          </a:p>
        </p:txBody>
      </p:sp>
      <p:sp>
        <p:nvSpPr>
          <p:cNvPr id="3" name="Content Placeholder 2">
            <a:extLst>
              <a:ext uri="{FF2B5EF4-FFF2-40B4-BE49-F238E27FC236}">
                <a16:creationId xmlns:a16="http://schemas.microsoft.com/office/drawing/2014/main" id="{2A720554-96D6-4434-911C-B0B053824933}"/>
              </a:ext>
            </a:extLst>
          </p:cNvPr>
          <p:cNvSpPr>
            <a:spLocks noGrp="1"/>
          </p:cNvSpPr>
          <p:nvPr>
            <p:ph idx="1"/>
          </p:nvPr>
        </p:nvSpPr>
        <p:spPr>
          <a:xfrm>
            <a:off x="838200" y="914400"/>
            <a:ext cx="10515600" cy="5262563"/>
          </a:xfrm>
        </p:spPr>
        <p:txBody>
          <a:bodyPr/>
          <a:lstStyle/>
          <a:p>
            <a:pPr marL="342900" indent="-342900" algn="just">
              <a:buFont typeface="Wingdings" panose="05000000000000000000" pitchFamily="2" charset="2"/>
              <a:buChar char="ü"/>
            </a:pPr>
            <a:r>
              <a:rPr lang="fr-FR" dirty="0">
                <a:solidFill>
                  <a:srgbClr val="0070C0"/>
                </a:solidFill>
              </a:rPr>
              <a:t>L’ULCC a également pour rôle de faciliter la transparence dans la gestion de la chose publique. Dans le but de favoriser l’investissement privé, de moraliser l’administration publique et la vie publique en générale, l’ULCC est tenue d’établir un climat de confiance dans le pays.</a:t>
            </a:r>
            <a:endParaRPr lang="fr-FR" i="1" dirty="0">
              <a:solidFill>
                <a:srgbClr val="0070C0"/>
              </a:solidFill>
            </a:endParaRPr>
          </a:p>
          <a:p>
            <a:pPr algn="just"/>
            <a:r>
              <a:rPr lang="fr-FR" dirty="0">
                <a:solidFill>
                  <a:srgbClr val="0070C0"/>
                </a:solidFill>
              </a:rPr>
              <a:t>En résumé l’ objectif de l'Unité est de lutter contre la corruption et ses manifestations dans l'administration publique, de protéger les biens publics, de promouvoir la transparence dans la gestion publique et de moraliser la vie publique.</a:t>
            </a:r>
          </a:p>
          <a:p>
            <a:endParaRPr lang="en-US" dirty="0"/>
          </a:p>
        </p:txBody>
      </p:sp>
    </p:spTree>
    <p:extLst>
      <p:ext uri="{BB962C8B-B14F-4D97-AF65-F5344CB8AC3E}">
        <p14:creationId xmlns:p14="http://schemas.microsoft.com/office/powerpoint/2010/main" val="2430602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0000"/>
                </a:solidFill>
              </a:rPr>
              <a:t>Structure de </a:t>
            </a:r>
            <a:r>
              <a:rPr lang="en-US" dirty="0" err="1">
                <a:solidFill>
                  <a:srgbClr val="FF0000"/>
                </a:solidFill>
              </a:rPr>
              <a:t>l’ULCC</a:t>
            </a:r>
            <a:endParaRPr lang="en-US" dirty="0">
              <a:solidFill>
                <a:srgbClr val="FF0000"/>
              </a:solidFill>
            </a:endParaRPr>
          </a:p>
        </p:txBody>
      </p:sp>
      <p:sp>
        <p:nvSpPr>
          <p:cNvPr id="3" name="Content Placeholder 2"/>
          <p:cNvSpPr>
            <a:spLocks noGrp="1"/>
          </p:cNvSpPr>
          <p:nvPr>
            <p:ph idx="1"/>
          </p:nvPr>
        </p:nvSpPr>
        <p:spPr>
          <a:xfrm>
            <a:off x="838200" y="1463040"/>
            <a:ext cx="10515600" cy="4713923"/>
          </a:xfrm>
        </p:spPr>
        <p:txBody>
          <a:bodyPr>
            <a:normAutofit/>
          </a:bodyPr>
          <a:lstStyle/>
          <a:p>
            <a:pPr marL="0" indent="0">
              <a:buNone/>
            </a:pPr>
            <a:endParaRPr lang="en-US" dirty="0">
              <a:solidFill>
                <a:srgbClr val="0070C0"/>
              </a:solidFill>
            </a:endParaRPr>
          </a:p>
          <a:p>
            <a:pPr algn="just"/>
            <a:r>
              <a:rPr lang="fr-FR" dirty="0">
                <a:solidFill>
                  <a:srgbClr val="0070C0"/>
                </a:solidFill>
              </a:rPr>
              <a:t>L'Unité de Lutte contre la Corruption (ULCC) est dirigée par un conseil d'administration composé de trois membres, présidé par le ministre de l'Économie et des Finances. </a:t>
            </a:r>
          </a:p>
          <a:p>
            <a:pPr algn="just"/>
            <a:r>
              <a:rPr lang="fr-FR" dirty="0">
                <a:solidFill>
                  <a:srgbClr val="0070C0"/>
                </a:solidFill>
              </a:rPr>
              <a:t>Le quotidien de l'ULCC est géré par un Directeur général, avec le soutien d'un Directeur des Opérations et d'un Directeur Administratif et Financier, formant ainsi un conseil de direction. </a:t>
            </a:r>
          </a:p>
          <a:p>
            <a:pPr algn="just"/>
            <a:r>
              <a:rPr lang="fr-FR" dirty="0">
                <a:solidFill>
                  <a:srgbClr val="0070C0"/>
                </a:solidFill>
              </a:rPr>
              <a:t>Les agents de l'ULCC sont nommés par le Directeur général et doivent prêter serment devant le Doyen du Tribunal de Première Instance. Ils ont le statut d'Officiers de Police Judiciaire (OPJ) et peuvent mener des enquêtes conformément au Code d'Instruction Criminelle.</a:t>
            </a:r>
            <a:endParaRPr lang="en-US" dirty="0">
              <a:solidFill>
                <a:srgbClr val="0070C0"/>
              </a:solidFill>
            </a:endParaRPr>
          </a:p>
        </p:txBody>
      </p:sp>
    </p:spTree>
    <p:extLst>
      <p:ext uri="{BB962C8B-B14F-4D97-AF65-F5344CB8AC3E}">
        <p14:creationId xmlns:p14="http://schemas.microsoft.com/office/powerpoint/2010/main" val="37848720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TotalTime>
  <Words>1156</Words>
  <Application>Microsoft Office PowerPoint</Application>
  <PresentationFormat>Widescreen</PresentationFormat>
  <Paragraphs>80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PowerPoint Presentation</vt:lpstr>
      <vt:lpstr>Plan </vt:lpstr>
      <vt:lpstr>Objectif </vt:lpstr>
      <vt:lpstr> ULCC</vt:lpstr>
      <vt:lpstr>PowerPoint Presentation</vt:lpstr>
      <vt:lpstr>PowerPoint Presentation</vt:lpstr>
      <vt:lpstr>Mission de l’ULCC</vt:lpstr>
      <vt:lpstr>.</vt:lpstr>
      <vt:lpstr>Structure de l’ULCC</vt:lpstr>
      <vt:lpstr>PowerPoint Presentation</vt:lpstr>
      <vt:lpstr>Comment mettre en branle l’ULCC</vt:lpstr>
      <vt:lpstr>PowerPoint Presentation</vt:lpstr>
      <vt:lpstr>Comment procède l’ULCC pour combattre la corruption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HaitiDevant</dc:creator>
  <cp:lastModifiedBy>Gerald JEAN</cp:lastModifiedBy>
  <cp:revision>15</cp:revision>
  <dcterms:created xsi:type="dcterms:W3CDTF">2023-09-28T15:31:24Z</dcterms:created>
  <dcterms:modified xsi:type="dcterms:W3CDTF">2023-09-30T15:48:06Z</dcterms:modified>
</cp:coreProperties>
</file>