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20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6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0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9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24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3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4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4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1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F46-9327-426D-9256-2E13EA6F737A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4628-A390-43B2-A299-2EDBC92DD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9530" y="2050874"/>
            <a:ext cx="10097592" cy="5277389"/>
          </a:xfrm>
        </p:spPr>
        <p:txBody>
          <a:bodyPr/>
          <a:lstStyle/>
          <a:p>
            <a:endParaRPr dirty="0"/>
          </a:p>
          <a:p>
            <a:endParaRPr dirty="0"/>
          </a:p>
          <a:p>
            <a:r>
              <a:rPr sz="4000" b="1" dirty="0">
                <a:solidFill>
                  <a:srgbClr val="FF0000"/>
                </a:solidFill>
              </a:rPr>
              <a:t>Présentation de </a:t>
            </a:r>
            <a:r>
              <a:rPr sz="4000" b="1" dirty="0" err="1">
                <a:solidFill>
                  <a:srgbClr val="FF0000"/>
                </a:solidFill>
              </a:rPr>
              <a:t>l’</a:t>
            </a:r>
            <a:r>
              <a:rPr lang="en-US" sz="4000" b="1" dirty="0" err="1">
                <a:solidFill>
                  <a:srgbClr val="FF0000"/>
                </a:solidFill>
              </a:rPr>
              <a:t>Unité</a:t>
            </a:r>
            <a:r>
              <a:rPr lang="en-US" sz="4000" b="1" dirty="0">
                <a:solidFill>
                  <a:srgbClr val="FF0000"/>
                </a:solidFill>
              </a:rPr>
              <a:t> Centrale de </a:t>
            </a:r>
            <a:r>
              <a:rPr lang="en-US" sz="4000" b="1" dirty="0" err="1">
                <a:solidFill>
                  <a:srgbClr val="FF0000"/>
                </a:solidFill>
              </a:rPr>
              <a:t>Renseignement</a:t>
            </a:r>
            <a:r>
              <a:rPr lang="en-US" sz="4000" b="1" dirty="0">
                <a:solidFill>
                  <a:srgbClr val="FF0000"/>
                </a:solidFill>
              </a:rPr>
              <a:t> Financiers</a:t>
            </a:r>
            <a:endParaRPr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1">
            <a:extLst>
              <a:ext uri="{FF2B5EF4-FFF2-40B4-BE49-F238E27FC236}">
                <a16:creationId xmlns:a16="http://schemas.microsoft.com/office/drawing/2014/main" id="{0AA65E54-774D-4CAE-86AD-A80CD4186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" y="1345475"/>
            <a:ext cx="1858601" cy="946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" descr="Drapeau d'Haïti — Wikipédia">
            <a:extLst>
              <a:ext uri="{FF2B5EF4-FFF2-40B4-BE49-F238E27FC236}">
                <a16:creationId xmlns:a16="http://schemas.microsoft.com/office/drawing/2014/main" id="{01B31100-CBBB-4E02-9FC3-DC3933973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694" y="1298661"/>
            <a:ext cx="1858600" cy="946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448DB874-CAB0-48AC-8E61-21789BA33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019" y="1298661"/>
            <a:ext cx="1858600" cy="101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15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80" y="431080"/>
            <a:ext cx="11482252" cy="60350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  <a:p>
            <a:pPr>
              <a:buFont typeface="Wingdings"/>
              <a:buChar char="ü"/>
            </a:pPr>
            <a:r>
              <a:rPr dirty="0" err="1">
                <a:solidFill>
                  <a:srgbClr val="0070C0"/>
                </a:solidFill>
              </a:rPr>
              <a:t>L’actuel</a:t>
            </a:r>
            <a:r>
              <a:rPr dirty="0">
                <a:solidFill>
                  <a:srgbClr val="0070C0"/>
                </a:solidFill>
              </a:rPr>
              <a:t> Directeur </a:t>
            </a:r>
            <a:r>
              <a:rPr dirty="0" err="1">
                <a:solidFill>
                  <a:srgbClr val="0070C0"/>
                </a:solidFill>
              </a:rPr>
              <a:t>Général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l’Unité</a:t>
            </a:r>
            <a:r>
              <a:rPr dirty="0">
                <a:solidFill>
                  <a:srgbClr val="0070C0"/>
                </a:solidFill>
              </a:rPr>
              <a:t> Centrale de </a:t>
            </a:r>
            <a:r>
              <a:rPr dirty="0" err="1">
                <a:solidFill>
                  <a:srgbClr val="0070C0"/>
                </a:solidFill>
              </a:rPr>
              <a:t>Renseignements</a:t>
            </a:r>
            <a:r>
              <a:rPr dirty="0">
                <a:solidFill>
                  <a:srgbClr val="0070C0"/>
                </a:solidFill>
              </a:rPr>
              <a:t> Financiers (UCREF) </a:t>
            </a:r>
            <a:r>
              <a:rPr dirty="0" err="1">
                <a:solidFill>
                  <a:srgbClr val="0070C0"/>
                </a:solidFill>
              </a:rPr>
              <a:t>est</a:t>
            </a:r>
            <a:r>
              <a:rPr dirty="0">
                <a:solidFill>
                  <a:srgbClr val="0070C0"/>
                </a:solidFill>
              </a:rPr>
              <a:t> Me</a:t>
            </a:r>
            <a:endParaRPr lang="en-US" dirty="0">
              <a:solidFill>
                <a:srgbClr val="0070C0"/>
              </a:solidFill>
            </a:endParaRPr>
          </a:p>
          <a:p>
            <a:pPr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Michelin JUSTABLE. Il </a:t>
            </a:r>
            <a:r>
              <a:rPr dirty="0" err="1">
                <a:solidFill>
                  <a:srgbClr val="0070C0"/>
                </a:solidFill>
              </a:rPr>
              <a:t>est</a:t>
            </a:r>
            <a:r>
              <a:rPr dirty="0">
                <a:solidFill>
                  <a:srgbClr val="0070C0"/>
                </a:solidFill>
              </a:rPr>
              <a:t> un </a:t>
            </a:r>
            <a:r>
              <a:rPr dirty="0" err="1">
                <a:solidFill>
                  <a:srgbClr val="0070C0"/>
                </a:solidFill>
              </a:rPr>
              <a:t>enseignant</a:t>
            </a:r>
            <a:r>
              <a:rPr dirty="0">
                <a:solidFill>
                  <a:srgbClr val="0070C0"/>
                </a:solidFill>
              </a:rPr>
              <a:t> et un </a:t>
            </a:r>
            <a:r>
              <a:rPr dirty="0" err="1">
                <a:solidFill>
                  <a:srgbClr val="0070C0"/>
                </a:solidFill>
              </a:rPr>
              <a:t>professionnel</a:t>
            </a:r>
            <a:r>
              <a:rPr dirty="0">
                <a:solidFill>
                  <a:srgbClr val="0070C0"/>
                </a:solidFill>
              </a:rPr>
              <a:t> du droit.</a:t>
            </a:r>
          </a:p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b="1" dirty="0">
                <a:solidFill>
                  <a:srgbClr val="FF0000"/>
                </a:solidFill>
              </a:rPr>
              <a:t>Les </a:t>
            </a:r>
            <a:r>
              <a:rPr b="1" dirty="0" err="1">
                <a:solidFill>
                  <a:srgbClr val="FF0000"/>
                </a:solidFill>
              </a:rPr>
              <a:t>anciens</a:t>
            </a:r>
            <a:r>
              <a:rPr b="1" dirty="0">
                <a:solidFill>
                  <a:srgbClr val="FF0000"/>
                </a:solidFill>
              </a:rPr>
              <a:t> </a:t>
            </a:r>
            <a:r>
              <a:rPr b="1" dirty="0" err="1">
                <a:solidFill>
                  <a:srgbClr val="FF0000"/>
                </a:solidFill>
              </a:rPr>
              <a:t>Directeurs</a:t>
            </a:r>
            <a:r>
              <a:rPr b="1" dirty="0">
                <a:solidFill>
                  <a:srgbClr val="FF0000"/>
                </a:solidFill>
              </a:rPr>
              <a:t> </a:t>
            </a:r>
            <a:r>
              <a:rPr b="1" dirty="0" err="1">
                <a:solidFill>
                  <a:srgbClr val="FF0000"/>
                </a:solidFill>
              </a:rPr>
              <a:t>Generaux</a:t>
            </a:r>
            <a:r>
              <a:rPr b="1" dirty="0">
                <a:solidFill>
                  <a:srgbClr val="FF0000"/>
                </a:solidFill>
              </a:rPr>
              <a:t> </a:t>
            </a:r>
            <a:r>
              <a:rPr b="1" dirty="0" err="1">
                <a:solidFill>
                  <a:srgbClr val="FF0000"/>
                </a:solidFill>
              </a:rPr>
              <a:t>sont</a:t>
            </a:r>
            <a:r>
              <a:rPr b="1" dirty="0">
                <a:solidFill>
                  <a:srgbClr val="FF0000"/>
                </a:solidFill>
              </a:rPr>
              <a:t> : </a:t>
            </a:r>
          </a:p>
          <a:p>
            <a:pPr marL="0" indent="0">
              <a:buNone/>
            </a:pPr>
            <a:r>
              <a:rPr dirty="0">
                <a:solidFill>
                  <a:srgbClr val="0070C0"/>
                </a:solidFill>
              </a:rPr>
              <a:t>Jean Yves NOËL</a:t>
            </a:r>
            <a:br>
              <a:rPr dirty="0">
                <a:solidFill>
                  <a:srgbClr val="0070C0"/>
                </a:solidFill>
              </a:rPr>
            </a:br>
            <a:r>
              <a:rPr dirty="0" err="1">
                <a:solidFill>
                  <a:srgbClr val="0070C0"/>
                </a:solidFill>
              </a:rPr>
              <a:t>octobre</a:t>
            </a:r>
            <a:r>
              <a:rPr dirty="0">
                <a:solidFill>
                  <a:srgbClr val="0070C0"/>
                </a:solidFill>
              </a:rPr>
              <a:t> 2004 – 28 </a:t>
            </a:r>
            <a:r>
              <a:rPr dirty="0" err="1">
                <a:solidFill>
                  <a:srgbClr val="0070C0"/>
                </a:solidFill>
              </a:rPr>
              <a:t>février</a:t>
            </a:r>
            <a:r>
              <a:rPr dirty="0">
                <a:solidFill>
                  <a:srgbClr val="0070C0"/>
                </a:solidFill>
              </a:rPr>
              <a:t> 2008</a:t>
            </a:r>
            <a:br>
              <a:rPr dirty="0">
                <a:solidFill>
                  <a:srgbClr val="0070C0"/>
                </a:solidFill>
              </a:rPr>
            </a:b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Jean </a:t>
            </a:r>
            <a:r>
              <a:rPr dirty="0" err="1">
                <a:solidFill>
                  <a:srgbClr val="0070C0"/>
                </a:solidFill>
              </a:rPr>
              <a:t>Ostrict</a:t>
            </a:r>
            <a:r>
              <a:rPr dirty="0">
                <a:solidFill>
                  <a:srgbClr val="0070C0"/>
                </a:solidFill>
              </a:rPr>
              <a:t> HERCULES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1 </a:t>
            </a:r>
            <a:r>
              <a:rPr dirty="0" err="1">
                <a:solidFill>
                  <a:srgbClr val="0070C0"/>
                </a:solidFill>
              </a:rPr>
              <a:t>er</a:t>
            </a:r>
            <a:r>
              <a:rPr dirty="0">
                <a:solidFill>
                  <a:srgbClr val="0070C0"/>
                </a:solidFill>
              </a:rPr>
              <a:t> mars 2008 – 30 </a:t>
            </a:r>
            <a:r>
              <a:rPr dirty="0" err="1">
                <a:solidFill>
                  <a:srgbClr val="0070C0"/>
                </a:solidFill>
              </a:rPr>
              <a:t>septembre</a:t>
            </a:r>
            <a:r>
              <a:rPr dirty="0">
                <a:solidFill>
                  <a:srgbClr val="0070C0"/>
                </a:solidFill>
              </a:rPr>
              <a:t> 2014</a:t>
            </a:r>
            <a:br>
              <a:rPr dirty="0">
                <a:solidFill>
                  <a:srgbClr val="0070C0"/>
                </a:solidFill>
              </a:rPr>
            </a:b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Dominique BAGUIDY </a:t>
            </a:r>
            <a:r>
              <a:rPr dirty="0" err="1">
                <a:solidFill>
                  <a:srgbClr val="0070C0"/>
                </a:solidFill>
              </a:rPr>
              <a:t>Fils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1 </a:t>
            </a:r>
            <a:r>
              <a:rPr dirty="0" err="1">
                <a:solidFill>
                  <a:srgbClr val="0070C0"/>
                </a:solidFill>
              </a:rPr>
              <a:t>er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octobre</a:t>
            </a:r>
            <a:r>
              <a:rPr dirty="0">
                <a:solidFill>
                  <a:srgbClr val="0070C0"/>
                </a:solidFill>
              </a:rPr>
              <a:t> 2014 – 07 </a:t>
            </a:r>
            <a:r>
              <a:rPr dirty="0" err="1">
                <a:solidFill>
                  <a:srgbClr val="0070C0"/>
                </a:solidFill>
              </a:rPr>
              <a:t>septembre</a:t>
            </a:r>
            <a:r>
              <a:rPr dirty="0">
                <a:solidFill>
                  <a:srgbClr val="0070C0"/>
                </a:solidFill>
              </a:rPr>
              <a:t> 2015</a:t>
            </a:r>
            <a:br>
              <a:rPr dirty="0">
                <a:solidFill>
                  <a:srgbClr val="0070C0"/>
                </a:solidFill>
              </a:rPr>
            </a:b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Mario MAYAS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08 </a:t>
            </a:r>
            <a:r>
              <a:rPr dirty="0" err="1">
                <a:solidFill>
                  <a:srgbClr val="0070C0"/>
                </a:solidFill>
              </a:rPr>
              <a:t>septembre</a:t>
            </a:r>
            <a:r>
              <a:rPr dirty="0">
                <a:solidFill>
                  <a:srgbClr val="0070C0"/>
                </a:solidFill>
              </a:rPr>
              <a:t> 2015 – 21 </a:t>
            </a:r>
            <a:r>
              <a:rPr dirty="0" err="1">
                <a:solidFill>
                  <a:srgbClr val="0070C0"/>
                </a:solidFill>
              </a:rPr>
              <a:t>avril</a:t>
            </a:r>
            <a:r>
              <a:rPr dirty="0">
                <a:solidFill>
                  <a:srgbClr val="0070C0"/>
                </a:solidFill>
              </a:rPr>
              <a:t> 2016</a:t>
            </a:r>
            <a:br>
              <a:rPr dirty="0">
                <a:solidFill>
                  <a:srgbClr val="0070C0"/>
                </a:solidFill>
              </a:rPr>
            </a:br>
            <a:br>
              <a:rPr dirty="0">
                <a:solidFill>
                  <a:srgbClr val="0070C0"/>
                </a:solidFill>
              </a:rPr>
            </a:br>
            <a:r>
              <a:rPr dirty="0" err="1">
                <a:solidFill>
                  <a:srgbClr val="0070C0"/>
                </a:solidFill>
              </a:rPr>
              <a:t>Sonel</a:t>
            </a:r>
            <a:r>
              <a:rPr dirty="0">
                <a:solidFill>
                  <a:srgbClr val="0070C0"/>
                </a:solidFill>
              </a:rPr>
              <a:t> JEAN FRANÇOIS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22 </a:t>
            </a:r>
            <a:r>
              <a:rPr dirty="0" err="1">
                <a:solidFill>
                  <a:srgbClr val="0070C0"/>
                </a:solidFill>
              </a:rPr>
              <a:t>avril</a:t>
            </a:r>
            <a:r>
              <a:rPr dirty="0">
                <a:solidFill>
                  <a:srgbClr val="0070C0"/>
                </a:solidFill>
              </a:rPr>
              <a:t> 2016 – 05 </a:t>
            </a:r>
            <a:r>
              <a:rPr dirty="0" err="1">
                <a:solidFill>
                  <a:srgbClr val="0070C0"/>
                </a:solidFill>
              </a:rPr>
              <a:t>juillet</a:t>
            </a:r>
            <a:r>
              <a:rPr dirty="0">
                <a:solidFill>
                  <a:srgbClr val="0070C0"/>
                </a:solidFill>
              </a:rPr>
              <a:t> 2017</a:t>
            </a:r>
            <a:br>
              <a:rPr dirty="0">
                <a:solidFill>
                  <a:srgbClr val="0070C0"/>
                </a:solidFill>
              </a:rPr>
            </a:b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Joseph Oldy BELLEGARDE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6 </a:t>
            </a:r>
            <a:r>
              <a:rPr dirty="0" err="1">
                <a:solidFill>
                  <a:srgbClr val="0070C0"/>
                </a:solidFill>
              </a:rPr>
              <a:t>juillet</a:t>
            </a:r>
            <a:r>
              <a:rPr dirty="0">
                <a:solidFill>
                  <a:srgbClr val="0070C0"/>
                </a:solidFill>
              </a:rPr>
              <a:t> 2017 - 30 </a:t>
            </a:r>
            <a:r>
              <a:rPr dirty="0" err="1">
                <a:solidFill>
                  <a:srgbClr val="0070C0"/>
                </a:solidFill>
              </a:rPr>
              <a:t>septembre</a:t>
            </a:r>
            <a:r>
              <a:rPr dirty="0">
                <a:solidFill>
                  <a:srgbClr val="0070C0"/>
                </a:solidFill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7049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>
                <a:solidFill>
                  <a:srgbClr val="FF0000"/>
                </a:solidFill>
              </a:rPr>
              <a:t>Plan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537"/>
            <a:ext cx="10515600" cy="4818426"/>
          </a:xfrm>
        </p:spPr>
        <p:txBody>
          <a:bodyPr/>
          <a:lstStyle/>
          <a:p>
            <a:pPr marL="0" indent="0">
              <a:buNone/>
            </a:pPr>
            <a:r>
              <a:rPr dirty="0"/>
              <a:t> </a:t>
            </a:r>
          </a:p>
          <a:p>
            <a:pPr>
              <a:buChar char="-"/>
            </a:pPr>
            <a:r>
              <a:rPr dirty="0" err="1">
                <a:solidFill>
                  <a:srgbClr val="0070C0"/>
                </a:solidFill>
              </a:rPr>
              <a:t>Cr</a:t>
            </a:r>
            <a:r>
              <a:rPr lang="en-US" dirty="0" err="1">
                <a:solidFill>
                  <a:srgbClr val="0070C0"/>
                </a:solidFill>
              </a:rPr>
              <a:t>é</a:t>
            </a:r>
            <a:r>
              <a:rPr dirty="0" err="1">
                <a:solidFill>
                  <a:srgbClr val="0070C0"/>
                </a:solidFill>
              </a:rPr>
              <a:t>ation</a:t>
            </a:r>
            <a:r>
              <a:rPr dirty="0">
                <a:solidFill>
                  <a:srgbClr val="0070C0"/>
                </a:solidFill>
              </a:rPr>
              <a:t> </a:t>
            </a:r>
          </a:p>
          <a:p>
            <a:pPr>
              <a:buChar char="-"/>
            </a:pPr>
            <a:r>
              <a:rPr dirty="0">
                <a:solidFill>
                  <a:srgbClr val="0070C0"/>
                </a:solidFill>
              </a:rPr>
              <a:t>Administration</a:t>
            </a:r>
          </a:p>
          <a:p>
            <a:pPr>
              <a:buChar char="-"/>
            </a:pPr>
            <a:r>
              <a:rPr dirty="0">
                <a:solidFill>
                  <a:srgbClr val="0070C0"/>
                </a:solidFill>
              </a:rPr>
              <a:t>Attributions</a:t>
            </a:r>
          </a:p>
          <a:p>
            <a:pPr>
              <a:buChar char="-"/>
            </a:pPr>
            <a:r>
              <a:rPr dirty="0" err="1">
                <a:solidFill>
                  <a:srgbClr val="0070C0"/>
                </a:solidFill>
              </a:rPr>
              <a:t>Limites</a:t>
            </a:r>
            <a:r>
              <a:rPr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109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 dirty="0">
                <a:solidFill>
                  <a:srgbClr val="FF0000"/>
                </a:solidFill>
              </a:rPr>
              <a:t>Objectif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sz="40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sz="4000" dirty="0" err="1">
                <a:solidFill>
                  <a:srgbClr val="0070C0"/>
                </a:solidFill>
              </a:rPr>
              <a:t>Cette</a:t>
            </a:r>
            <a:r>
              <a:rPr lang="en-US" sz="4000" dirty="0">
                <a:solidFill>
                  <a:srgbClr val="0070C0"/>
                </a:solidFill>
              </a:rPr>
              <a:t> formation vise à presenter </a:t>
            </a:r>
            <a:r>
              <a:rPr lang="en-US" sz="4000" dirty="0" err="1">
                <a:solidFill>
                  <a:srgbClr val="0070C0"/>
                </a:solidFill>
              </a:rPr>
              <a:t>l’Unité</a:t>
            </a:r>
            <a:r>
              <a:rPr lang="en-US" sz="4000" dirty="0">
                <a:solidFill>
                  <a:srgbClr val="0070C0"/>
                </a:solidFill>
              </a:rPr>
              <a:t> Centrale de </a:t>
            </a:r>
            <a:r>
              <a:rPr lang="en-US" sz="4000" dirty="0" err="1">
                <a:solidFill>
                  <a:srgbClr val="0070C0"/>
                </a:solidFill>
              </a:rPr>
              <a:t>Renseignement</a:t>
            </a:r>
            <a:r>
              <a:rPr lang="en-US" sz="4000" dirty="0">
                <a:solidFill>
                  <a:srgbClr val="0070C0"/>
                </a:solidFill>
              </a:rPr>
              <a:t> Financiers et son importance dans la lute </a:t>
            </a:r>
            <a:r>
              <a:rPr lang="en-US" sz="4000" dirty="0" err="1">
                <a:solidFill>
                  <a:srgbClr val="0070C0"/>
                </a:solidFill>
              </a:rPr>
              <a:t>contre</a:t>
            </a:r>
            <a:r>
              <a:rPr lang="en-US" sz="4000" dirty="0">
                <a:solidFill>
                  <a:srgbClr val="0070C0"/>
                </a:solidFill>
              </a:rPr>
              <a:t> la corruption.</a:t>
            </a:r>
            <a:endParaRPr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73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8726"/>
          </a:xfrm>
        </p:spPr>
        <p:txBody>
          <a:bodyPr/>
          <a:lstStyle/>
          <a:p>
            <a:pPr algn="ctr"/>
            <a:r>
              <a:rPr dirty="0">
                <a:solidFill>
                  <a:srgbClr val="FF0000"/>
                </a:solidFill>
              </a:rPr>
              <a:t> UCREF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4034"/>
            <a:ext cx="10515600" cy="49229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b="1" dirty="0">
                <a:solidFill>
                  <a:srgbClr val="FF0000"/>
                </a:solidFill>
              </a:rPr>
              <a:t>Cadre </a:t>
            </a:r>
            <a:r>
              <a:rPr b="1" dirty="0" err="1">
                <a:solidFill>
                  <a:srgbClr val="FF0000"/>
                </a:solidFill>
              </a:rPr>
              <a:t>l</a:t>
            </a:r>
            <a:r>
              <a:rPr lang="en-US" b="1" dirty="0" err="1">
                <a:solidFill>
                  <a:srgbClr val="FF0000"/>
                </a:solidFill>
              </a:rPr>
              <a:t>é</a:t>
            </a:r>
            <a:r>
              <a:rPr b="1" dirty="0" err="1">
                <a:solidFill>
                  <a:srgbClr val="FF0000"/>
                </a:solidFill>
              </a:rPr>
              <a:t>gal</a:t>
            </a:r>
            <a:r>
              <a:rPr b="1" dirty="0">
                <a:solidFill>
                  <a:srgbClr val="FF0000"/>
                </a:solidFill>
              </a:rPr>
              <a:t>  </a:t>
            </a:r>
          </a:p>
          <a:p>
            <a:pPr algn="just"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L'Unité</a:t>
            </a:r>
            <a:r>
              <a:rPr dirty="0">
                <a:solidFill>
                  <a:srgbClr val="0070C0"/>
                </a:solidFill>
              </a:rPr>
              <a:t> Centrale de </a:t>
            </a:r>
            <a:r>
              <a:rPr dirty="0" err="1">
                <a:solidFill>
                  <a:srgbClr val="0070C0"/>
                </a:solidFill>
              </a:rPr>
              <a:t>Renseignements</a:t>
            </a:r>
            <a:r>
              <a:rPr dirty="0">
                <a:solidFill>
                  <a:srgbClr val="0070C0"/>
                </a:solidFill>
              </a:rPr>
              <a:t> Financiers (UCREF) </a:t>
            </a:r>
            <a:r>
              <a:rPr dirty="0" err="1">
                <a:solidFill>
                  <a:srgbClr val="0070C0"/>
                </a:solidFill>
              </a:rPr>
              <a:t>est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une</a:t>
            </a:r>
            <a:r>
              <a:rPr dirty="0">
                <a:solidFill>
                  <a:srgbClr val="0070C0"/>
                </a:solidFill>
              </a:rPr>
              <a:t> institution </a:t>
            </a:r>
            <a:r>
              <a:rPr dirty="0" err="1">
                <a:solidFill>
                  <a:srgbClr val="0070C0"/>
                </a:solidFill>
              </a:rPr>
              <a:t>nationale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établie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vertu</a:t>
            </a:r>
            <a:r>
              <a:rPr dirty="0">
                <a:solidFill>
                  <a:srgbClr val="0070C0"/>
                </a:solidFill>
              </a:rPr>
              <a:t> de la </a:t>
            </a:r>
            <a:r>
              <a:rPr dirty="0" err="1">
                <a:solidFill>
                  <a:srgbClr val="0070C0"/>
                </a:solidFill>
              </a:rPr>
              <a:t>Loi</a:t>
            </a:r>
            <a:r>
              <a:rPr dirty="0">
                <a:solidFill>
                  <a:srgbClr val="0070C0"/>
                </a:solidFill>
              </a:rPr>
              <a:t> du 21 </a:t>
            </a:r>
            <a:r>
              <a:rPr dirty="0" err="1">
                <a:solidFill>
                  <a:srgbClr val="0070C0"/>
                </a:solidFill>
              </a:rPr>
              <a:t>février</a:t>
            </a:r>
            <a:r>
              <a:rPr dirty="0">
                <a:solidFill>
                  <a:srgbClr val="0070C0"/>
                </a:solidFill>
              </a:rPr>
              <a:t> 2001, relative au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 des </a:t>
            </a:r>
            <a:r>
              <a:rPr dirty="0" err="1">
                <a:solidFill>
                  <a:srgbClr val="0070C0"/>
                </a:solidFill>
              </a:rPr>
              <a:t>avoirs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issus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trafic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illicite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stupéfiants</a:t>
            </a:r>
            <a:r>
              <a:rPr dirty="0">
                <a:solidFill>
                  <a:srgbClr val="0070C0"/>
                </a:solidFill>
              </a:rPr>
              <a:t> et </a:t>
            </a:r>
            <a:r>
              <a:rPr dirty="0" err="1">
                <a:solidFill>
                  <a:srgbClr val="0070C0"/>
                </a:solidFill>
              </a:rPr>
              <a:t>d'autres</a:t>
            </a:r>
            <a:r>
              <a:rPr dirty="0">
                <a:solidFill>
                  <a:srgbClr val="0070C0"/>
                </a:solidFill>
              </a:rPr>
              <a:t> infractions graves.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dirty="0">
              <a:solidFill>
                <a:srgbClr val="0070C0"/>
              </a:solidFill>
            </a:endParaRPr>
          </a:p>
          <a:p>
            <a:pPr>
              <a:buFont typeface="Wingdings"/>
              <a:buChar char="ü"/>
            </a:pPr>
            <a:r>
              <a:rPr dirty="0" err="1">
                <a:solidFill>
                  <a:srgbClr val="0070C0"/>
                </a:solidFill>
              </a:rPr>
              <a:t>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novembre</a:t>
            </a:r>
            <a:r>
              <a:rPr dirty="0">
                <a:solidFill>
                  <a:srgbClr val="0070C0"/>
                </a:solidFill>
              </a:rPr>
              <a:t> 2013, </a:t>
            </a:r>
            <a:r>
              <a:rPr dirty="0" err="1">
                <a:solidFill>
                  <a:srgbClr val="0070C0"/>
                </a:solidFill>
              </a:rPr>
              <a:t>une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autre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loi</a:t>
            </a:r>
            <a:r>
              <a:rPr dirty="0">
                <a:solidFill>
                  <a:srgbClr val="0070C0"/>
                </a:solidFill>
              </a:rPr>
              <a:t> a </a:t>
            </a:r>
            <a:r>
              <a:rPr dirty="0" err="1">
                <a:solidFill>
                  <a:srgbClr val="0070C0"/>
                </a:solidFill>
              </a:rPr>
              <a:t>été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adoptée</a:t>
            </a:r>
            <a:r>
              <a:rPr dirty="0">
                <a:solidFill>
                  <a:srgbClr val="0070C0"/>
                </a:solidFill>
              </a:rPr>
              <a:t>, </a:t>
            </a:r>
            <a:r>
              <a:rPr dirty="0" err="1">
                <a:solidFill>
                  <a:srgbClr val="0070C0"/>
                </a:solidFill>
              </a:rPr>
              <a:t>celle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sanctionnant</a:t>
            </a:r>
            <a:r>
              <a:rPr dirty="0">
                <a:solidFill>
                  <a:srgbClr val="0070C0"/>
                </a:solidFill>
              </a:rPr>
              <a:t> le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capitaux</a:t>
            </a:r>
            <a:r>
              <a:rPr dirty="0">
                <a:solidFill>
                  <a:srgbClr val="0070C0"/>
                </a:solidFill>
              </a:rPr>
              <a:t> et le </a:t>
            </a:r>
            <a:r>
              <a:rPr dirty="0" err="1">
                <a:solidFill>
                  <a:srgbClr val="0070C0"/>
                </a:solidFill>
              </a:rPr>
              <a:t>financement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terrorisme</a:t>
            </a:r>
            <a:r>
              <a:rPr dirty="0">
                <a:solidFill>
                  <a:srgbClr val="0070C0"/>
                </a:solidFill>
              </a:rPr>
              <a:t>. </a:t>
            </a:r>
            <a:r>
              <a:rPr dirty="0" err="1">
                <a:solidFill>
                  <a:srgbClr val="0070C0"/>
                </a:solidFill>
              </a:rPr>
              <a:t>Depuis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lors</a:t>
            </a:r>
            <a:r>
              <a:rPr dirty="0">
                <a:solidFill>
                  <a:srgbClr val="0070C0"/>
                </a:solidFill>
              </a:rPr>
              <a:t>, </a:t>
            </a:r>
            <a:r>
              <a:rPr dirty="0" err="1">
                <a:solidFill>
                  <a:srgbClr val="0070C0"/>
                </a:solidFill>
              </a:rPr>
              <a:t>l'UCREF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mène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une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lutte</a:t>
            </a:r>
            <a:r>
              <a:rPr dirty="0">
                <a:solidFill>
                  <a:srgbClr val="0070C0"/>
                </a:solidFill>
              </a:rPr>
              <a:t> implacable </a:t>
            </a:r>
            <a:r>
              <a:rPr dirty="0" err="1">
                <a:solidFill>
                  <a:srgbClr val="0070C0"/>
                </a:solidFill>
              </a:rPr>
              <a:t>contre</a:t>
            </a:r>
            <a:r>
              <a:rPr dirty="0">
                <a:solidFill>
                  <a:srgbClr val="0070C0"/>
                </a:solidFill>
              </a:rPr>
              <a:t> les </a:t>
            </a:r>
            <a:r>
              <a:rPr dirty="0" err="1">
                <a:solidFill>
                  <a:srgbClr val="0070C0"/>
                </a:solidFill>
              </a:rPr>
              <a:t>criminels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cherchant</a:t>
            </a:r>
            <a:r>
              <a:rPr dirty="0">
                <a:solidFill>
                  <a:srgbClr val="0070C0"/>
                </a:solidFill>
              </a:rPr>
              <a:t> à </a:t>
            </a:r>
            <a:r>
              <a:rPr dirty="0" err="1">
                <a:solidFill>
                  <a:srgbClr val="0070C0"/>
                </a:solidFill>
              </a:rPr>
              <a:t>introduire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l'argent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issu</a:t>
            </a:r>
            <a:r>
              <a:rPr dirty="0">
                <a:solidFill>
                  <a:srgbClr val="0070C0"/>
                </a:solidFill>
              </a:rPr>
              <a:t> du crime </a:t>
            </a:r>
            <a:r>
              <a:rPr dirty="0" err="1">
                <a:solidFill>
                  <a:srgbClr val="0070C0"/>
                </a:solidFill>
              </a:rPr>
              <a:t>organisé</a:t>
            </a:r>
            <a:r>
              <a:rPr dirty="0">
                <a:solidFill>
                  <a:srgbClr val="0070C0"/>
                </a:solidFill>
              </a:rPr>
              <a:t> dans le </a:t>
            </a:r>
            <a:r>
              <a:rPr dirty="0" err="1">
                <a:solidFill>
                  <a:srgbClr val="0070C0"/>
                </a:solidFill>
              </a:rPr>
              <a:t>système</a:t>
            </a:r>
            <a:r>
              <a:rPr dirty="0">
                <a:solidFill>
                  <a:srgbClr val="0070C0"/>
                </a:solidFill>
              </a:rPr>
              <a:t> financier </a:t>
            </a:r>
            <a:r>
              <a:rPr dirty="0" err="1">
                <a:solidFill>
                  <a:srgbClr val="0070C0"/>
                </a:solidFill>
              </a:rPr>
              <a:t>haïtien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3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80" y="496392"/>
            <a:ext cx="11495312" cy="61003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  <a:p>
            <a:pPr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Finalement</a:t>
            </a:r>
            <a:r>
              <a:rPr dirty="0">
                <a:solidFill>
                  <a:srgbClr val="0070C0"/>
                </a:solidFill>
              </a:rPr>
              <a:t>, </a:t>
            </a:r>
            <a:r>
              <a:rPr dirty="0" err="1">
                <a:solidFill>
                  <a:srgbClr val="0070C0"/>
                </a:solidFill>
              </a:rPr>
              <a:t>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mai</a:t>
            </a:r>
            <a:r>
              <a:rPr dirty="0">
                <a:solidFill>
                  <a:srgbClr val="0070C0"/>
                </a:solidFill>
              </a:rPr>
              <a:t> 2017, </a:t>
            </a:r>
            <a:r>
              <a:rPr dirty="0" err="1">
                <a:solidFill>
                  <a:srgbClr val="0070C0"/>
                </a:solidFill>
              </a:rPr>
              <a:t>une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loi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organique</a:t>
            </a:r>
            <a:r>
              <a:rPr dirty="0">
                <a:solidFill>
                  <a:srgbClr val="0070C0"/>
                </a:solidFill>
              </a:rPr>
              <a:t> a </a:t>
            </a:r>
            <a:r>
              <a:rPr dirty="0" err="1">
                <a:solidFill>
                  <a:srgbClr val="0070C0"/>
                </a:solidFill>
              </a:rPr>
              <a:t>été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adoptée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afin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définir</a:t>
            </a:r>
            <a:r>
              <a:rPr dirty="0">
                <a:solidFill>
                  <a:srgbClr val="0070C0"/>
                </a:solidFill>
              </a:rPr>
              <a:t> les </a:t>
            </a:r>
            <a:r>
              <a:rPr dirty="0" err="1">
                <a:solidFill>
                  <a:srgbClr val="0070C0"/>
                </a:solidFill>
              </a:rPr>
              <a:t>modalités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d'organisation</a:t>
            </a:r>
            <a:r>
              <a:rPr dirty="0">
                <a:solidFill>
                  <a:srgbClr val="0070C0"/>
                </a:solidFill>
              </a:rPr>
              <a:t> et de </a:t>
            </a:r>
            <a:r>
              <a:rPr dirty="0" err="1">
                <a:solidFill>
                  <a:srgbClr val="0070C0"/>
                </a:solidFill>
              </a:rPr>
              <a:t>fonctionnement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l'UCREF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 algn="just">
              <a:buFont typeface="Wingdings"/>
              <a:buChar char="ü"/>
            </a:pPr>
            <a:r>
              <a:rPr dirty="0" err="1">
                <a:solidFill>
                  <a:srgbClr val="0070C0"/>
                </a:solidFill>
              </a:rPr>
              <a:t>Conformément</a:t>
            </a:r>
            <a:r>
              <a:rPr dirty="0">
                <a:solidFill>
                  <a:srgbClr val="0070C0"/>
                </a:solidFill>
              </a:rPr>
              <a:t> aux </a:t>
            </a:r>
            <a:r>
              <a:rPr dirty="0" err="1">
                <a:solidFill>
                  <a:srgbClr val="0070C0"/>
                </a:solidFill>
              </a:rPr>
              <a:t>lois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vigueur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Haïti</a:t>
            </a:r>
            <a:r>
              <a:rPr dirty="0">
                <a:solidFill>
                  <a:srgbClr val="0070C0"/>
                </a:solidFill>
              </a:rPr>
              <a:t>, </a:t>
            </a:r>
            <a:r>
              <a:rPr dirty="0" err="1">
                <a:solidFill>
                  <a:srgbClr val="0070C0"/>
                </a:solidFill>
              </a:rPr>
              <a:t>l'UCREF</a:t>
            </a:r>
            <a:r>
              <a:rPr dirty="0">
                <a:solidFill>
                  <a:srgbClr val="0070C0"/>
                </a:solidFill>
              </a:rPr>
              <a:t> dispose de </a:t>
            </a:r>
            <a:r>
              <a:rPr dirty="0" err="1">
                <a:solidFill>
                  <a:srgbClr val="0070C0"/>
                </a:solidFill>
              </a:rPr>
              <a:t>l'autonomie</a:t>
            </a:r>
            <a:r>
              <a:rPr dirty="0">
                <a:solidFill>
                  <a:srgbClr val="0070C0"/>
                </a:solidFill>
              </a:rPr>
              <a:t> administrative et financière, </a:t>
            </a:r>
            <a:r>
              <a:rPr dirty="0" err="1">
                <a:solidFill>
                  <a:srgbClr val="0070C0"/>
                </a:solidFill>
              </a:rPr>
              <a:t>ce</a:t>
            </a:r>
            <a:r>
              <a:rPr dirty="0">
                <a:solidFill>
                  <a:srgbClr val="0070C0"/>
                </a:solidFill>
              </a:rPr>
              <a:t> qui </a:t>
            </a:r>
            <a:r>
              <a:rPr dirty="0" err="1">
                <a:solidFill>
                  <a:srgbClr val="0070C0"/>
                </a:solidFill>
              </a:rPr>
              <a:t>lui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confère</a:t>
            </a:r>
            <a:r>
              <a:rPr dirty="0">
                <a:solidFill>
                  <a:srgbClr val="0070C0"/>
                </a:solidFill>
              </a:rPr>
              <a:t> la </a:t>
            </a:r>
            <a:r>
              <a:rPr dirty="0" err="1">
                <a:solidFill>
                  <a:srgbClr val="0070C0"/>
                </a:solidFill>
              </a:rPr>
              <a:t>personnalité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juridique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tant</a:t>
            </a:r>
            <a:r>
              <a:rPr dirty="0">
                <a:solidFill>
                  <a:srgbClr val="0070C0"/>
                </a:solidFill>
              </a:rPr>
              <a:t> que </a:t>
            </a:r>
            <a:r>
              <a:rPr dirty="0" err="1">
                <a:solidFill>
                  <a:srgbClr val="0070C0"/>
                </a:solidFill>
              </a:rPr>
              <a:t>personne</a:t>
            </a:r>
            <a:r>
              <a:rPr dirty="0">
                <a:solidFill>
                  <a:srgbClr val="0070C0"/>
                </a:solidFill>
              </a:rPr>
              <a:t> morale. </a:t>
            </a:r>
          </a:p>
          <a:p>
            <a:pPr algn="just">
              <a:buFont typeface="Wingdings"/>
              <a:buChar char="ü"/>
            </a:pPr>
            <a:endParaRPr dirty="0">
              <a:solidFill>
                <a:srgbClr val="0070C0"/>
              </a:solidFill>
            </a:endParaRPr>
          </a:p>
          <a:p>
            <a:pPr algn="just"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Ce cadre </a:t>
            </a:r>
            <a:r>
              <a:rPr dirty="0" err="1">
                <a:solidFill>
                  <a:srgbClr val="0070C0"/>
                </a:solidFill>
              </a:rPr>
              <a:t>juridique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accorde</a:t>
            </a:r>
            <a:r>
              <a:rPr dirty="0">
                <a:solidFill>
                  <a:srgbClr val="0070C0"/>
                </a:solidFill>
              </a:rPr>
              <a:t> à </a:t>
            </a:r>
            <a:r>
              <a:rPr dirty="0" err="1">
                <a:solidFill>
                  <a:srgbClr val="0070C0"/>
                </a:solidFill>
              </a:rPr>
              <a:t>l'UCREF</a:t>
            </a:r>
            <a:r>
              <a:rPr dirty="0">
                <a:solidFill>
                  <a:srgbClr val="0070C0"/>
                </a:solidFill>
              </a:rPr>
              <a:t> le droit et </a:t>
            </a:r>
            <a:r>
              <a:rPr dirty="0" err="1">
                <a:solidFill>
                  <a:srgbClr val="0070C0"/>
                </a:solidFill>
              </a:rPr>
              <a:t>l'autorité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lutter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contre</a:t>
            </a:r>
            <a:r>
              <a:rPr dirty="0">
                <a:solidFill>
                  <a:srgbClr val="0070C0"/>
                </a:solidFill>
              </a:rPr>
              <a:t> le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d'argent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lié</a:t>
            </a:r>
            <a:r>
              <a:rPr dirty="0">
                <a:solidFill>
                  <a:srgbClr val="0070C0"/>
                </a:solidFill>
              </a:rPr>
              <a:t> à divers crimes </a:t>
            </a:r>
            <a:r>
              <a:rPr dirty="0" err="1">
                <a:solidFill>
                  <a:srgbClr val="0070C0"/>
                </a:solidFill>
              </a:rPr>
              <a:t>tels</a:t>
            </a:r>
            <a:r>
              <a:rPr dirty="0">
                <a:solidFill>
                  <a:srgbClr val="0070C0"/>
                </a:solidFill>
              </a:rPr>
              <a:t> que la corruption, la </a:t>
            </a:r>
            <a:r>
              <a:rPr dirty="0" err="1">
                <a:solidFill>
                  <a:srgbClr val="0070C0"/>
                </a:solidFill>
              </a:rPr>
              <a:t>contrebande</a:t>
            </a:r>
            <a:r>
              <a:rPr dirty="0">
                <a:solidFill>
                  <a:srgbClr val="0070C0"/>
                </a:solidFill>
              </a:rPr>
              <a:t>, le </a:t>
            </a:r>
            <a:r>
              <a:rPr dirty="0" err="1">
                <a:solidFill>
                  <a:srgbClr val="0070C0"/>
                </a:solidFill>
              </a:rPr>
              <a:t>trafic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stupéfiants</a:t>
            </a:r>
            <a:r>
              <a:rPr dirty="0">
                <a:solidFill>
                  <a:srgbClr val="0070C0"/>
                </a:solidFill>
              </a:rPr>
              <a:t>, la vente </a:t>
            </a:r>
            <a:r>
              <a:rPr dirty="0" err="1">
                <a:solidFill>
                  <a:srgbClr val="0070C0"/>
                </a:solidFill>
              </a:rPr>
              <a:t>d'armes</a:t>
            </a:r>
            <a:r>
              <a:rPr dirty="0">
                <a:solidFill>
                  <a:srgbClr val="0070C0"/>
                </a:solidFill>
              </a:rPr>
              <a:t>, le </a:t>
            </a:r>
            <a:r>
              <a:rPr dirty="0" err="1">
                <a:solidFill>
                  <a:srgbClr val="0070C0"/>
                </a:solidFill>
              </a:rPr>
              <a:t>trafic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d'enfants</a:t>
            </a:r>
            <a:r>
              <a:rPr dirty="0">
                <a:solidFill>
                  <a:srgbClr val="0070C0"/>
                </a:solidFill>
              </a:rPr>
              <a:t>, le </a:t>
            </a:r>
            <a:r>
              <a:rPr dirty="0" err="1">
                <a:solidFill>
                  <a:srgbClr val="0070C0"/>
                </a:solidFill>
              </a:rPr>
              <a:t>financement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terrorisme</a:t>
            </a:r>
            <a:r>
              <a:rPr dirty="0">
                <a:solidFill>
                  <a:srgbClr val="0070C0"/>
                </a:solidFill>
              </a:rPr>
              <a:t>, et bien </a:t>
            </a:r>
            <a:r>
              <a:rPr dirty="0" err="1">
                <a:solidFill>
                  <a:srgbClr val="0070C0"/>
                </a:solidFill>
              </a:rPr>
              <a:t>d'autres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 algn="just"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Sa </a:t>
            </a:r>
            <a:r>
              <a:rPr dirty="0" err="1">
                <a:solidFill>
                  <a:srgbClr val="0070C0"/>
                </a:solidFill>
              </a:rPr>
              <a:t>compétence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s'étend</a:t>
            </a:r>
            <a:r>
              <a:rPr dirty="0">
                <a:solidFill>
                  <a:srgbClr val="0070C0"/>
                </a:solidFill>
              </a:rPr>
              <a:t> sur </a:t>
            </a:r>
            <a:r>
              <a:rPr dirty="0" err="1">
                <a:solidFill>
                  <a:srgbClr val="0070C0"/>
                </a:solidFill>
              </a:rPr>
              <a:t>l'ensemble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territoire</a:t>
            </a:r>
            <a:r>
              <a:rPr dirty="0">
                <a:solidFill>
                  <a:srgbClr val="0070C0"/>
                </a:solidFill>
              </a:rPr>
              <a:t> national </a:t>
            </a:r>
            <a:r>
              <a:rPr dirty="0" err="1">
                <a:solidFill>
                  <a:srgbClr val="0070C0"/>
                </a:solidFill>
              </a:rPr>
              <a:t>d'Haïti</a:t>
            </a:r>
            <a:r>
              <a:rPr dirty="0">
                <a:solidFill>
                  <a:srgbClr val="0070C0"/>
                </a:solidFill>
              </a:rPr>
              <a:t>. </a:t>
            </a:r>
            <a:r>
              <a:rPr dirty="0" err="1">
                <a:solidFill>
                  <a:srgbClr val="0070C0"/>
                </a:solidFill>
              </a:rPr>
              <a:t>Toutes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ces</a:t>
            </a:r>
            <a:r>
              <a:rPr dirty="0">
                <a:solidFill>
                  <a:srgbClr val="0070C0"/>
                </a:solidFill>
              </a:rPr>
              <a:t> actions </a:t>
            </a:r>
            <a:r>
              <a:rPr dirty="0" err="1">
                <a:solidFill>
                  <a:srgbClr val="0070C0"/>
                </a:solidFill>
              </a:rPr>
              <a:t>s'inscrivent</a:t>
            </a:r>
            <a:r>
              <a:rPr dirty="0">
                <a:solidFill>
                  <a:srgbClr val="0070C0"/>
                </a:solidFill>
              </a:rPr>
              <a:t> dans </a:t>
            </a:r>
            <a:r>
              <a:rPr dirty="0" err="1">
                <a:solidFill>
                  <a:srgbClr val="0070C0"/>
                </a:solidFill>
              </a:rPr>
              <a:t>une</a:t>
            </a:r>
            <a:r>
              <a:rPr dirty="0">
                <a:solidFill>
                  <a:srgbClr val="0070C0"/>
                </a:solidFill>
              </a:rPr>
              <a:t> perspective </a:t>
            </a:r>
            <a:r>
              <a:rPr dirty="0" err="1">
                <a:solidFill>
                  <a:srgbClr val="0070C0"/>
                </a:solidFill>
              </a:rPr>
              <a:t>visant</a:t>
            </a:r>
            <a:r>
              <a:rPr dirty="0">
                <a:solidFill>
                  <a:srgbClr val="0070C0"/>
                </a:solidFill>
              </a:rPr>
              <a:t> à </a:t>
            </a:r>
            <a:r>
              <a:rPr dirty="0" err="1">
                <a:solidFill>
                  <a:srgbClr val="0070C0"/>
                </a:solidFill>
              </a:rPr>
              <a:t>contribuer</a:t>
            </a:r>
            <a:r>
              <a:rPr dirty="0">
                <a:solidFill>
                  <a:srgbClr val="0070C0"/>
                </a:solidFill>
              </a:rPr>
              <a:t> à la </a:t>
            </a:r>
            <a:r>
              <a:rPr dirty="0" err="1">
                <a:solidFill>
                  <a:srgbClr val="0070C0"/>
                </a:solidFill>
              </a:rPr>
              <a:t>lutte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internationale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contre</a:t>
            </a:r>
            <a:r>
              <a:rPr dirty="0">
                <a:solidFill>
                  <a:srgbClr val="0070C0"/>
                </a:solidFill>
              </a:rPr>
              <a:t> le crime </a:t>
            </a:r>
            <a:r>
              <a:rPr dirty="0" err="1">
                <a:solidFill>
                  <a:srgbClr val="0070C0"/>
                </a:solidFill>
              </a:rPr>
              <a:t>organisé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br>
              <a:rPr dirty="0">
                <a:solidFill>
                  <a:srgbClr val="0070C0"/>
                </a:solidFill>
              </a:rPr>
            </a:br>
            <a:endParaRPr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71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4" y="705389"/>
            <a:ext cx="10515600" cy="54715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  </a:t>
            </a:r>
            <a:r>
              <a:rPr sz="3100" b="1" dirty="0">
                <a:solidFill>
                  <a:srgbClr val="FF0000"/>
                </a:solidFill>
              </a:rPr>
              <a:t>Contexte de </a:t>
            </a:r>
            <a:r>
              <a:rPr sz="3100" b="1" dirty="0" err="1">
                <a:solidFill>
                  <a:srgbClr val="FF0000"/>
                </a:solidFill>
              </a:rPr>
              <a:t>sa</a:t>
            </a:r>
            <a:r>
              <a:rPr sz="3100" b="1" dirty="0">
                <a:solidFill>
                  <a:srgbClr val="FF0000"/>
                </a:solidFill>
              </a:rPr>
              <a:t> </a:t>
            </a:r>
            <a:r>
              <a:rPr sz="3100" b="1" dirty="0" err="1">
                <a:solidFill>
                  <a:srgbClr val="FF0000"/>
                </a:solidFill>
              </a:rPr>
              <a:t>cr</a:t>
            </a:r>
            <a:r>
              <a:rPr lang="en-US" sz="3100" b="1" dirty="0" err="1">
                <a:solidFill>
                  <a:srgbClr val="FF0000"/>
                </a:solidFill>
              </a:rPr>
              <a:t>é</a:t>
            </a:r>
            <a:r>
              <a:rPr sz="3100" b="1" dirty="0" err="1">
                <a:solidFill>
                  <a:srgbClr val="FF0000"/>
                </a:solidFill>
              </a:rPr>
              <a:t>ation</a:t>
            </a:r>
            <a:r>
              <a:rPr sz="3100" b="1" dirty="0">
                <a:solidFill>
                  <a:srgbClr val="FF0000"/>
                </a:solidFill>
              </a:rPr>
              <a:t> </a:t>
            </a:r>
            <a:endParaRPr sz="31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dirty="0">
                <a:solidFill>
                  <a:srgbClr val="0070C0"/>
                </a:solidFill>
              </a:rPr>
              <a:t>La </a:t>
            </a:r>
            <a:r>
              <a:rPr dirty="0" err="1">
                <a:solidFill>
                  <a:srgbClr val="0070C0"/>
                </a:solidFill>
              </a:rPr>
              <a:t>création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l'Unité</a:t>
            </a:r>
            <a:r>
              <a:rPr dirty="0">
                <a:solidFill>
                  <a:srgbClr val="0070C0"/>
                </a:solidFill>
              </a:rPr>
              <a:t> Centrale de </a:t>
            </a:r>
            <a:r>
              <a:rPr dirty="0" err="1">
                <a:solidFill>
                  <a:srgbClr val="0070C0"/>
                </a:solidFill>
              </a:rPr>
              <a:t>Renseignements</a:t>
            </a:r>
            <a:r>
              <a:rPr dirty="0">
                <a:solidFill>
                  <a:srgbClr val="0070C0"/>
                </a:solidFill>
              </a:rPr>
              <a:t> Financiers (UCREF) </a:t>
            </a:r>
            <a:r>
              <a:rPr dirty="0" err="1">
                <a:solidFill>
                  <a:srgbClr val="0070C0"/>
                </a:solidFill>
              </a:rPr>
              <a:t>découle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plusieurs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éléments</a:t>
            </a:r>
            <a:r>
              <a:rPr dirty="0">
                <a:solidFill>
                  <a:srgbClr val="0070C0"/>
                </a:solidFill>
              </a:rPr>
              <a:t>, </a:t>
            </a:r>
            <a:r>
              <a:rPr dirty="0" err="1">
                <a:solidFill>
                  <a:srgbClr val="0070C0"/>
                </a:solidFill>
              </a:rPr>
              <a:t>notamment</a:t>
            </a:r>
            <a:r>
              <a:rPr dirty="0">
                <a:solidFill>
                  <a:srgbClr val="0070C0"/>
                </a:solidFill>
              </a:rPr>
              <a:t> :</a:t>
            </a:r>
          </a:p>
          <a:p>
            <a:pPr marL="0" indent="0">
              <a:buNone/>
            </a:pPr>
            <a:r>
              <a:rPr dirty="0">
                <a:solidFill>
                  <a:srgbClr val="0070C0"/>
                </a:solidFill>
              </a:rPr>
              <a:t> </a:t>
            </a:r>
          </a:p>
          <a:p>
            <a:pPr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La </a:t>
            </a:r>
            <a:r>
              <a:rPr dirty="0" err="1">
                <a:solidFill>
                  <a:srgbClr val="0070C0"/>
                </a:solidFill>
              </a:rPr>
              <a:t>préoccupation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gouvernement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haïtien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lutter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contre</a:t>
            </a:r>
            <a:r>
              <a:rPr dirty="0">
                <a:solidFill>
                  <a:srgbClr val="0070C0"/>
                </a:solidFill>
              </a:rPr>
              <a:t> le </a:t>
            </a:r>
            <a:r>
              <a:rPr dirty="0" err="1">
                <a:solidFill>
                  <a:srgbClr val="0070C0"/>
                </a:solidFill>
              </a:rPr>
              <a:t>trafic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illicite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stupéfiants</a:t>
            </a:r>
            <a:r>
              <a:rPr dirty="0">
                <a:solidFill>
                  <a:srgbClr val="0070C0"/>
                </a:solidFill>
              </a:rPr>
              <a:t> et de substances </a:t>
            </a:r>
            <a:r>
              <a:rPr dirty="0" err="1">
                <a:solidFill>
                  <a:srgbClr val="0070C0"/>
                </a:solidFill>
              </a:rPr>
              <a:t>psychotropes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La </a:t>
            </a:r>
            <a:r>
              <a:rPr dirty="0" err="1">
                <a:solidFill>
                  <a:srgbClr val="0070C0"/>
                </a:solidFill>
              </a:rPr>
              <a:t>nécessité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combattre</a:t>
            </a:r>
            <a:r>
              <a:rPr dirty="0">
                <a:solidFill>
                  <a:srgbClr val="0070C0"/>
                </a:solidFill>
              </a:rPr>
              <a:t> le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d'argent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La </a:t>
            </a:r>
            <a:r>
              <a:rPr dirty="0" err="1">
                <a:solidFill>
                  <a:srgbClr val="0070C0"/>
                </a:solidFill>
              </a:rPr>
              <a:t>volonté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préserver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l'intégrité</a:t>
            </a:r>
            <a:r>
              <a:rPr dirty="0">
                <a:solidFill>
                  <a:srgbClr val="0070C0"/>
                </a:solidFill>
              </a:rPr>
              <a:t> du pays et la </a:t>
            </a:r>
            <a:r>
              <a:rPr dirty="0" err="1">
                <a:solidFill>
                  <a:srgbClr val="0070C0"/>
                </a:solidFill>
              </a:rPr>
              <a:t>stabilité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système</a:t>
            </a:r>
            <a:r>
              <a:rPr dirty="0">
                <a:solidFill>
                  <a:srgbClr val="0070C0"/>
                </a:solidFill>
              </a:rPr>
              <a:t> financier.</a:t>
            </a:r>
          </a:p>
          <a:p>
            <a:pPr>
              <a:buFont typeface="Wingdings"/>
              <a:buChar char="ü"/>
            </a:pP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L'objectif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conférer</a:t>
            </a:r>
            <a:r>
              <a:rPr dirty="0">
                <a:solidFill>
                  <a:srgbClr val="0070C0"/>
                </a:solidFill>
              </a:rPr>
              <a:t> des </a:t>
            </a:r>
            <a:r>
              <a:rPr dirty="0" err="1">
                <a:solidFill>
                  <a:srgbClr val="0070C0"/>
                </a:solidFill>
              </a:rPr>
              <a:t>pouvoirs</a:t>
            </a:r>
            <a:r>
              <a:rPr dirty="0">
                <a:solidFill>
                  <a:srgbClr val="0070C0"/>
                </a:solidFill>
              </a:rPr>
              <a:t> aux </a:t>
            </a:r>
            <a:r>
              <a:rPr dirty="0" err="1">
                <a:solidFill>
                  <a:srgbClr val="0070C0"/>
                </a:solidFill>
              </a:rPr>
              <a:t>organismes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d'application</a:t>
            </a:r>
            <a:r>
              <a:rPr dirty="0">
                <a:solidFill>
                  <a:srgbClr val="0070C0"/>
                </a:solidFill>
              </a:rPr>
              <a:t> de la </a:t>
            </a:r>
            <a:r>
              <a:rPr dirty="0" err="1">
                <a:solidFill>
                  <a:srgbClr val="0070C0"/>
                </a:solidFill>
              </a:rPr>
              <a:t>loi</a:t>
            </a:r>
            <a:r>
              <a:rPr dirty="0">
                <a:solidFill>
                  <a:srgbClr val="0070C0"/>
                </a:solidFill>
              </a:rPr>
              <a:t> pour </a:t>
            </a:r>
            <a:r>
              <a:rPr dirty="0" err="1">
                <a:solidFill>
                  <a:srgbClr val="0070C0"/>
                </a:solidFill>
              </a:rPr>
              <a:t>repérer</a:t>
            </a:r>
            <a:r>
              <a:rPr dirty="0">
                <a:solidFill>
                  <a:srgbClr val="0070C0"/>
                </a:solidFill>
              </a:rPr>
              <a:t> et </a:t>
            </a:r>
            <a:r>
              <a:rPr dirty="0" err="1">
                <a:solidFill>
                  <a:srgbClr val="0070C0"/>
                </a:solidFill>
              </a:rPr>
              <a:t>saisir</a:t>
            </a:r>
            <a:r>
              <a:rPr dirty="0">
                <a:solidFill>
                  <a:srgbClr val="0070C0"/>
                </a:solidFill>
              </a:rPr>
              <a:t> les </a:t>
            </a:r>
            <a:r>
              <a:rPr dirty="0" err="1">
                <a:solidFill>
                  <a:srgbClr val="0070C0"/>
                </a:solidFill>
              </a:rPr>
              <a:t>biens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provenant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d'activités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illicites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>
              <a:buFont typeface="Wingdings"/>
              <a:buChar char="ü"/>
            </a:pPr>
            <a:r>
              <a:rPr dirty="0" err="1">
                <a:solidFill>
                  <a:srgbClr val="0070C0"/>
                </a:solidFill>
              </a:rPr>
              <a:t>L’intention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restreindre</a:t>
            </a:r>
            <a:r>
              <a:rPr dirty="0">
                <a:solidFill>
                  <a:srgbClr val="0070C0"/>
                </a:solidFill>
              </a:rPr>
              <a:t> la circulation de </a:t>
            </a:r>
            <a:r>
              <a:rPr dirty="0" err="1">
                <a:solidFill>
                  <a:srgbClr val="0070C0"/>
                </a:solidFill>
              </a:rPr>
              <a:t>ces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biens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illicites</a:t>
            </a:r>
            <a:r>
              <a:rPr dirty="0">
                <a:solidFill>
                  <a:srgbClr val="0070C0"/>
                </a:solidFill>
              </a:rPr>
              <a:t> dans le pays.</a:t>
            </a:r>
          </a:p>
          <a:p>
            <a:pPr marL="0" indent="0">
              <a:buNone/>
            </a:pPr>
            <a:br>
              <a:rPr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7076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>
                <a:solidFill>
                  <a:srgbClr val="FF0000"/>
                </a:solidFill>
              </a:rPr>
              <a:t>Missions/ Attributions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b="1" dirty="0">
                <a:solidFill>
                  <a:srgbClr val="FF0000"/>
                </a:solidFill>
              </a:rPr>
              <a:t>Mission de </a:t>
            </a:r>
            <a:r>
              <a:rPr b="1" dirty="0" err="1">
                <a:solidFill>
                  <a:srgbClr val="FF0000"/>
                </a:solidFill>
              </a:rPr>
              <a:t>l’UCREF</a:t>
            </a:r>
            <a:r>
              <a:rPr b="1" dirty="0">
                <a:solidFill>
                  <a:srgbClr val="FF0000"/>
                </a:solidFill>
              </a:rPr>
              <a:t> : </a:t>
            </a:r>
          </a:p>
          <a:p>
            <a:pPr algn="just">
              <a:buFont typeface="Wingdings"/>
              <a:buChar char="Ø"/>
            </a:pPr>
            <a:r>
              <a:rPr dirty="0"/>
              <a:t> </a:t>
            </a:r>
            <a:r>
              <a:rPr dirty="0" err="1">
                <a:solidFill>
                  <a:srgbClr val="0070C0"/>
                </a:solidFill>
              </a:rPr>
              <a:t>Recevoir</a:t>
            </a:r>
            <a:r>
              <a:rPr dirty="0">
                <a:solidFill>
                  <a:srgbClr val="0070C0"/>
                </a:solidFill>
              </a:rPr>
              <a:t>, demander, </a:t>
            </a:r>
            <a:r>
              <a:rPr dirty="0" err="1">
                <a:solidFill>
                  <a:srgbClr val="0070C0"/>
                </a:solidFill>
              </a:rPr>
              <a:t>analyser</a:t>
            </a:r>
            <a:r>
              <a:rPr dirty="0">
                <a:solidFill>
                  <a:srgbClr val="0070C0"/>
                </a:solidFill>
              </a:rPr>
              <a:t> et </a:t>
            </a:r>
            <a:r>
              <a:rPr dirty="0" err="1">
                <a:solidFill>
                  <a:srgbClr val="0070C0"/>
                </a:solidFill>
              </a:rPr>
              <a:t>traiter</a:t>
            </a:r>
            <a:r>
              <a:rPr dirty="0">
                <a:solidFill>
                  <a:srgbClr val="0070C0"/>
                </a:solidFill>
              </a:rPr>
              <a:t> les </a:t>
            </a:r>
            <a:r>
              <a:rPr dirty="0" err="1">
                <a:solidFill>
                  <a:srgbClr val="0070C0"/>
                </a:solidFill>
              </a:rPr>
              <a:t>déclarations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requises</a:t>
            </a:r>
            <a:r>
              <a:rPr dirty="0">
                <a:solidFill>
                  <a:srgbClr val="0070C0"/>
                </a:solidFill>
              </a:rPr>
              <a:t> des </a:t>
            </a:r>
            <a:r>
              <a:rPr dirty="0" err="1">
                <a:solidFill>
                  <a:srgbClr val="0070C0"/>
                </a:solidFill>
              </a:rPr>
              <a:t>personnes</a:t>
            </a:r>
            <a:r>
              <a:rPr dirty="0">
                <a:solidFill>
                  <a:srgbClr val="0070C0"/>
                </a:solidFill>
              </a:rPr>
              <a:t> physiques </a:t>
            </a:r>
            <a:r>
              <a:rPr dirty="0" err="1">
                <a:solidFill>
                  <a:srgbClr val="0070C0"/>
                </a:solidFill>
              </a:rPr>
              <a:t>ou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morales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impliquées</a:t>
            </a:r>
            <a:r>
              <a:rPr dirty="0">
                <a:solidFill>
                  <a:srgbClr val="0070C0"/>
                </a:solidFill>
              </a:rPr>
              <a:t> dans des </a:t>
            </a:r>
            <a:r>
              <a:rPr dirty="0" err="1">
                <a:solidFill>
                  <a:srgbClr val="0070C0"/>
                </a:solidFill>
              </a:rPr>
              <a:t>opérations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financières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susceptibles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provenir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d'activités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illicites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ou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contraires</a:t>
            </a:r>
            <a:r>
              <a:rPr dirty="0">
                <a:solidFill>
                  <a:srgbClr val="0070C0"/>
                </a:solidFill>
              </a:rPr>
              <a:t> à la </a:t>
            </a:r>
            <a:r>
              <a:rPr dirty="0" err="1">
                <a:solidFill>
                  <a:srgbClr val="0070C0"/>
                </a:solidFill>
              </a:rPr>
              <a:t>législation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vigueur</a:t>
            </a:r>
            <a:r>
              <a:rPr dirty="0">
                <a:solidFill>
                  <a:srgbClr val="0070C0"/>
                </a:solidFill>
              </a:rPr>
              <a:t> </a:t>
            </a:r>
          </a:p>
          <a:p>
            <a:pPr algn="just">
              <a:buFont typeface="Wingdings"/>
              <a:buChar char="Ø"/>
            </a:pPr>
            <a:r>
              <a:rPr dirty="0" err="1">
                <a:solidFill>
                  <a:srgbClr val="0070C0"/>
                </a:solidFill>
              </a:rPr>
              <a:t>Lutter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contre</a:t>
            </a:r>
            <a:r>
              <a:rPr dirty="0">
                <a:solidFill>
                  <a:srgbClr val="0070C0"/>
                </a:solidFill>
              </a:rPr>
              <a:t> le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 des </a:t>
            </a:r>
            <a:r>
              <a:rPr dirty="0" err="1">
                <a:solidFill>
                  <a:srgbClr val="0070C0"/>
                </a:solidFill>
              </a:rPr>
              <a:t>avoirs</a:t>
            </a:r>
            <a:r>
              <a:rPr dirty="0">
                <a:solidFill>
                  <a:srgbClr val="0070C0"/>
                </a:solidFill>
              </a:rPr>
              <a:t> et le </a:t>
            </a:r>
            <a:r>
              <a:rPr dirty="0" err="1">
                <a:solidFill>
                  <a:srgbClr val="0070C0"/>
                </a:solidFill>
              </a:rPr>
              <a:t>financement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terrorisme</a:t>
            </a:r>
            <a:endParaRPr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br>
              <a:rPr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9263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4" y="757642"/>
            <a:ext cx="10515600" cy="54193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 </a:t>
            </a:r>
            <a:r>
              <a:rPr b="1" dirty="0">
                <a:solidFill>
                  <a:srgbClr val="FF0000"/>
                </a:solidFill>
              </a:rPr>
              <a:t>Attributions de </a:t>
            </a:r>
            <a:r>
              <a:rPr b="1" dirty="0" err="1">
                <a:solidFill>
                  <a:srgbClr val="FF0000"/>
                </a:solidFill>
              </a:rPr>
              <a:t>l’UCREF</a:t>
            </a:r>
            <a:r>
              <a:rPr b="1" dirty="0">
                <a:solidFill>
                  <a:srgbClr val="FF0000"/>
                </a:solidFill>
              </a:rPr>
              <a:t> :</a:t>
            </a:r>
          </a:p>
          <a:p>
            <a:pPr marL="0" indent="0">
              <a:buNone/>
            </a:pPr>
            <a:endParaRPr b="1" dirty="0"/>
          </a:p>
          <a:p>
            <a:pPr algn="just">
              <a:buFont typeface="Wingdings"/>
              <a:buChar char="ü"/>
            </a:pPr>
            <a:r>
              <a:rPr dirty="0" err="1">
                <a:solidFill>
                  <a:srgbClr val="0070C0"/>
                </a:solidFill>
              </a:rPr>
              <a:t>Enquêter</a:t>
            </a:r>
            <a:r>
              <a:rPr dirty="0">
                <a:solidFill>
                  <a:srgbClr val="0070C0"/>
                </a:solidFill>
              </a:rPr>
              <a:t> sur les </a:t>
            </a:r>
            <a:r>
              <a:rPr dirty="0" err="1">
                <a:solidFill>
                  <a:srgbClr val="0070C0"/>
                </a:solidFill>
              </a:rPr>
              <a:t>cas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d'argent</a:t>
            </a:r>
            <a:r>
              <a:rPr dirty="0">
                <a:solidFill>
                  <a:srgbClr val="0070C0"/>
                </a:solidFill>
              </a:rPr>
              <a:t>, </a:t>
            </a:r>
            <a:r>
              <a:rPr dirty="0" err="1">
                <a:solidFill>
                  <a:srgbClr val="0070C0"/>
                </a:solidFill>
              </a:rPr>
              <a:t>conformément</a:t>
            </a:r>
            <a:r>
              <a:rPr dirty="0">
                <a:solidFill>
                  <a:srgbClr val="0070C0"/>
                </a:solidFill>
              </a:rPr>
              <a:t> à la </a:t>
            </a:r>
            <a:r>
              <a:rPr dirty="0" err="1">
                <a:solidFill>
                  <a:srgbClr val="0070C0"/>
                </a:solidFill>
              </a:rPr>
              <a:t>loi</a:t>
            </a:r>
            <a:r>
              <a:rPr dirty="0">
                <a:solidFill>
                  <a:srgbClr val="0070C0"/>
                </a:solidFill>
              </a:rPr>
              <a:t> du 21 </a:t>
            </a:r>
            <a:r>
              <a:rPr dirty="0" err="1">
                <a:solidFill>
                  <a:srgbClr val="0070C0"/>
                </a:solidFill>
              </a:rPr>
              <a:t>février</a:t>
            </a:r>
            <a:r>
              <a:rPr dirty="0">
                <a:solidFill>
                  <a:srgbClr val="0070C0"/>
                </a:solidFill>
              </a:rPr>
              <a:t> 2001 sur le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 des </a:t>
            </a:r>
            <a:r>
              <a:rPr dirty="0" err="1">
                <a:solidFill>
                  <a:srgbClr val="0070C0"/>
                </a:solidFill>
              </a:rPr>
              <a:t>avoirs</a:t>
            </a:r>
            <a:r>
              <a:rPr dirty="0">
                <a:solidFill>
                  <a:srgbClr val="0070C0"/>
                </a:solidFill>
              </a:rPr>
              <a:t>, et </a:t>
            </a:r>
            <a:r>
              <a:rPr dirty="0" err="1">
                <a:solidFill>
                  <a:srgbClr val="0070C0"/>
                </a:solidFill>
              </a:rPr>
              <a:t>procéder</a:t>
            </a:r>
            <a:r>
              <a:rPr dirty="0">
                <a:solidFill>
                  <a:srgbClr val="0070C0"/>
                </a:solidFill>
              </a:rPr>
              <a:t> à la </a:t>
            </a:r>
            <a:r>
              <a:rPr dirty="0" err="1">
                <a:solidFill>
                  <a:srgbClr val="0070C0"/>
                </a:solidFill>
              </a:rPr>
              <a:t>saisie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biens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issus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ces</a:t>
            </a:r>
            <a:r>
              <a:rPr dirty="0">
                <a:solidFill>
                  <a:srgbClr val="0070C0"/>
                </a:solidFill>
              </a:rPr>
              <a:t> activités </a:t>
            </a:r>
            <a:r>
              <a:rPr dirty="0" err="1">
                <a:solidFill>
                  <a:srgbClr val="0070C0"/>
                </a:solidFill>
              </a:rPr>
              <a:t>illicites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 algn="just">
              <a:buFont typeface="Wingdings"/>
              <a:buChar char="ü"/>
            </a:pPr>
            <a:r>
              <a:rPr dirty="0" err="1">
                <a:solidFill>
                  <a:srgbClr val="0070C0"/>
                </a:solidFill>
              </a:rPr>
              <a:t>Effectuer</a:t>
            </a:r>
            <a:r>
              <a:rPr dirty="0">
                <a:solidFill>
                  <a:srgbClr val="0070C0"/>
                </a:solidFill>
              </a:rPr>
              <a:t> un </a:t>
            </a:r>
            <a:r>
              <a:rPr dirty="0" err="1">
                <a:solidFill>
                  <a:srgbClr val="0070C0"/>
                </a:solidFill>
              </a:rPr>
              <a:t>examen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approfondi</a:t>
            </a:r>
            <a:r>
              <a:rPr dirty="0">
                <a:solidFill>
                  <a:srgbClr val="0070C0"/>
                </a:solidFill>
              </a:rPr>
              <a:t> des </a:t>
            </a:r>
            <a:r>
              <a:rPr dirty="0" err="1">
                <a:solidFill>
                  <a:srgbClr val="0070C0"/>
                </a:solidFill>
              </a:rPr>
              <a:t>informations</a:t>
            </a:r>
            <a:r>
              <a:rPr dirty="0">
                <a:solidFill>
                  <a:srgbClr val="0070C0"/>
                </a:solidFill>
              </a:rPr>
              <a:t> reçues, et </a:t>
            </a:r>
            <a:r>
              <a:rPr dirty="0" err="1">
                <a:solidFill>
                  <a:srgbClr val="0070C0"/>
                </a:solidFill>
              </a:rPr>
              <a:t>lorsqu'elle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identifie</a:t>
            </a:r>
            <a:r>
              <a:rPr dirty="0">
                <a:solidFill>
                  <a:srgbClr val="0070C0"/>
                </a:solidFill>
              </a:rPr>
              <a:t> des indices </a:t>
            </a:r>
            <a:r>
              <a:rPr dirty="0" err="1">
                <a:solidFill>
                  <a:srgbClr val="0070C0"/>
                </a:solidFill>
              </a:rPr>
              <a:t>sérieux</a:t>
            </a:r>
            <a:r>
              <a:rPr dirty="0">
                <a:solidFill>
                  <a:srgbClr val="0070C0"/>
                </a:solidFill>
              </a:rPr>
              <a:t> de </a:t>
            </a:r>
            <a:r>
              <a:rPr dirty="0" err="1">
                <a:solidFill>
                  <a:srgbClr val="0070C0"/>
                </a:solidFill>
              </a:rPr>
              <a:t>blanchiment</a:t>
            </a:r>
            <a:r>
              <a:rPr dirty="0">
                <a:solidFill>
                  <a:srgbClr val="0070C0"/>
                </a:solidFill>
              </a:rPr>
              <a:t>, </a:t>
            </a:r>
            <a:r>
              <a:rPr dirty="0" err="1">
                <a:solidFill>
                  <a:srgbClr val="0070C0"/>
                </a:solidFill>
              </a:rPr>
              <a:t>transmettre</a:t>
            </a:r>
            <a:r>
              <a:rPr dirty="0">
                <a:solidFill>
                  <a:srgbClr val="0070C0"/>
                </a:solidFill>
              </a:rPr>
              <a:t> un rapport sur les </a:t>
            </a:r>
            <a:r>
              <a:rPr dirty="0" err="1">
                <a:solidFill>
                  <a:srgbClr val="0070C0"/>
                </a:solidFill>
              </a:rPr>
              <a:t>faits</a:t>
            </a:r>
            <a:r>
              <a:rPr dirty="0">
                <a:solidFill>
                  <a:srgbClr val="0070C0"/>
                </a:solidFill>
              </a:rPr>
              <a:t> et son </a:t>
            </a:r>
            <a:r>
              <a:rPr dirty="0" err="1">
                <a:solidFill>
                  <a:srgbClr val="0070C0"/>
                </a:solidFill>
              </a:rPr>
              <a:t>avis</a:t>
            </a:r>
            <a:r>
              <a:rPr dirty="0">
                <a:solidFill>
                  <a:srgbClr val="0070C0"/>
                </a:solidFill>
              </a:rPr>
              <a:t> à </a:t>
            </a:r>
            <a:r>
              <a:rPr dirty="0" err="1">
                <a:solidFill>
                  <a:srgbClr val="0070C0"/>
                </a:solidFill>
              </a:rPr>
              <a:t>l'autorité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judiciaire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compétente</a:t>
            </a:r>
            <a:r>
              <a:rPr dirty="0">
                <a:solidFill>
                  <a:srgbClr val="0070C0"/>
                </a:solidFill>
              </a:rPr>
              <a:t> pour engager des </a:t>
            </a:r>
            <a:r>
              <a:rPr dirty="0" err="1">
                <a:solidFill>
                  <a:srgbClr val="0070C0"/>
                </a:solidFill>
              </a:rPr>
              <a:t>poursuites</a:t>
            </a:r>
            <a:r>
              <a:rPr dirty="0">
                <a:solidFill>
                  <a:srgbClr val="0070C0"/>
                </a:solidFill>
              </a:rPr>
              <a:t>.</a:t>
            </a:r>
          </a:p>
          <a:p>
            <a:pPr algn="just">
              <a:buFont typeface="Wingdings"/>
              <a:buChar char="ü"/>
            </a:pPr>
            <a:r>
              <a:rPr dirty="0" err="1">
                <a:solidFill>
                  <a:srgbClr val="0070C0"/>
                </a:solidFill>
              </a:rPr>
              <a:t>Opérer</a:t>
            </a:r>
            <a:r>
              <a:rPr dirty="0">
                <a:solidFill>
                  <a:srgbClr val="0070C0"/>
                </a:solidFill>
              </a:rPr>
              <a:t> sous le </a:t>
            </a:r>
            <a:r>
              <a:rPr dirty="0" err="1">
                <a:solidFill>
                  <a:srgbClr val="0070C0"/>
                </a:solidFill>
              </a:rPr>
              <a:t>contrôle</a:t>
            </a:r>
            <a:r>
              <a:rPr dirty="0">
                <a:solidFill>
                  <a:srgbClr val="0070C0"/>
                </a:solidFill>
              </a:rPr>
              <a:t> d'un Conseil </a:t>
            </a:r>
            <a:r>
              <a:rPr dirty="0" err="1">
                <a:solidFill>
                  <a:srgbClr val="0070C0"/>
                </a:solidFill>
              </a:rPr>
              <a:t>d'Administration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conformément</a:t>
            </a:r>
            <a:r>
              <a:rPr dirty="0">
                <a:solidFill>
                  <a:srgbClr val="0070C0"/>
                </a:solidFill>
              </a:rPr>
              <a:t> à la </a:t>
            </a:r>
            <a:r>
              <a:rPr dirty="0" err="1">
                <a:solidFill>
                  <a:srgbClr val="0070C0"/>
                </a:solidFill>
              </a:rPr>
              <a:t>loi</a:t>
            </a:r>
            <a:r>
              <a:rPr dirty="0">
                <a:solidFill>
                  <a:srgbClr val="0070C0"/>
                </a:solidFill>
              </a:rPr>
              <a:t> et </a:t>
            </a:r>
            <a:r>
              <a:rPr dirty="0" err="1">
                <a:solidFill>
                  <a:srgbClr val="0070C0"/>
                </a:solidFill>
              </a:rPr>
              <a:t>être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placée</a:t>
            </a:r>
            <a:r>
              <a:rPr dirty="0">
                <a:solidFill>
                  <a:srgbClr val="0070C0"/>
                </a:solidFill>
              </a:rPr>
              <a:t> sous la </a:t>
            </a:r>
            <a:r>
              <a:rPr dirty="0" err="1">
                <a:solidFill>
                  <a:srgbClr val="0070C0"/>
                </a:solidFill>
              </a:rPr>
              <a:t>tutelle</a:t>
            </a:r>
            <a:r>
              <a:rPr dirty="0">
                <a:solidFill>
                  <a:srgbClr val="0070C0"/>
                </a:solidFill>
              </a:rPr>
              <a:t> du </a:t>
            </a:r>
            <a:r>
              <a:rPr dirty="0" err="1">
                <a:solidFill>
                  <a:srgbClr val="0070C0"/>
                </a:solidFill>
              </a:rPr>
              <a:t>Ministère</a:t>
            </a:r>
            <a:r>
              <a:rPr dirty="0">
                <a:solidFill>
                  <a:srgbClr val="0070C0"/>
                </a:solidFill>
              </a:rPr>
              <a:t> de la Justice et de la </a:t>
            </a:r>
            <a:r>
              <a:rPr dirty="0" err="1">
                <a:solidFill>
                  <a:srgbClr val="0070C0"/>
                </a:solidFill>
              </a:rPr>
              <a:t>Sécurité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Publique</a:t>
            </a:r>
            <a:r>
              <a:rPr dirty="0">
                <a:solidFill>
                  <a:srgbClr val="0070C0"/>
                </a:solidFill>
              </a:rPr>
              <a:t> (MJSP).</a:t>
            </a:r>
          </a:p>
          <a:p>
            <a:pPr marL="0" indent="0">
              <a:buNone/>
            </a:pPr>
            <a:br>
              <a:rPr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42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>
                <a:solidFill>
                  <a:srgbClr val="FF0000"/>
                </a:solidFill>
              </a:rPr>
              <a:t>Administration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103"/>
            <a:ext cx="10515600" cy="4700860"/>
          </a:xfrm>
        </p:spPr>
        <p:txBody>
          <a:bodyPr/>
          <a:lstStyle/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dirty="0">
                <a:solidFill>
                  <a:srgbClr val="0070C0"/>
                </a:solidFill>
              </a:rPr>
              <a:t>Le Directeur </a:t>
            </a:r>
            <a:r>
              <a:rPr dirty="0" err="1">
                <a:solidFill>
                  <a:srgbClr val="0070C0"/>
                </a:solidFill>
              </a:rPr>
              <a:t>Général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est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assisté</a:t>
            </a:r>
            <a:r>
              <a:rPr dirty="0">
                <a:solidFill>
                  <a:srgbClr val="0070C0"/>
                </a:solidFill>
              </a:rPr>
              <a:t> dans </a:t>
            </a:r>
            <a:r>
              <a:rPr dirty="0" err="1">
                <a:solidFill>
                  <a:srgbClr val="0070C0"/>
                </a:solidFill>
              </a:rPr>
              <a:t>ses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fonctions</a:t>
            </a:r>
            <a:r>
              <a:rPr dirty="0">
                <a:solidFill>
                  <a:srgbClr val="0070C0"/>
                </a:solidFill>
              </a:rPr>
              <a:t> par un </a:t>
            </a:r>
            <a:r>
              <a:rPr dirty="0" err="1">
                <a:solidFill>
                  <a:srgbClr val="0070C0"/>
                </a:solidFill>
              </a:rPr>
              <a:t>Coordonnateur</a:t>
            </a:r>
            <a:r>
              <a:rPr dirty="0">
                <a:solidFill>
                  <a:srgbClr val="0070C0"/>
                </a:solidFill>
              </a:rPr>
              <a:t>, quatre (4) </a:t>
            </a:r>
            <a:r>
              <a:rPr dirty="0" err="1">
                <a:solidFill>
                  <a:srgbClr val="0070C0"/>
                </a:solidFill>
              </a:rPr>
              <a:t>directeurs</a:t>
            </a:r>
            <a:r>
              <a:rPr dirty="0">
                <a:solidFill>
                  <a:srgbClr val="0070C0"/>
                </a:solidFill>
              </a:rPr>
              <a:t> Techniques et un </a:t>
            </a:r>
            <a:r>
              <a:rPr dirty="0" err="1">
                <a:solidFill>
                  <a:srgbClr val="0070C0"/>
                </a:solidFill>
              </a:rPr>
              <a:t>responsable</a:t>
            </a:r>
            <a:r>
              <a:rPr dirty="0">
                <a:solidFill>
                  <a:srgbClr val="0070C0"/>
                </a:solidFill>
              </a:rPr>
              <a:t> </a:t>
            </a:r>
            <a:r>
              <a:rPr dirty="0" err="1">
                <a:solidFill>
                  <a:srgbClr val="0070C0"/>
                </a:solidFill>
              </a:rPr>
              <a:t>informatique</a:t>
            </a:r>
            <a:r>
              <a:rPr dirty="0">
                <a:solidFill>
                  <a:srgbClr val="0070C0"/>
                </a:solidFill>
              </a:rPr>
              <a:t>. Les 4 Directions </a:t>
            </a:r>
            <a:r>
              <a:rPr dirty="0" err="1">
                <a:solidFill>
                  <a:srgbClr val="0070C0"/>
                </a:solidFill>
              </a:rPr>
              <a:t>sont</a:t>
            </a:r>
            <a:r>
              <a:rPr dirty="0">
                <a:solidFill>
                  <a:srgbClr val="0070C0"/>
                </a:solidFill>
              </a:rPr>
              <a:t> :</a:t>
            </a:r>
            <a:br>
              <a:rPr dirty="0">
                <a:solidFill>
                  <a:srgbClr val="0070C0"/>
                </a:solidFill>
              </a:rPr>
            </a:b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a) Une Direction de </a:t>
            </a:r>
            <a:r>
              <a:rPr dirty="0" err="1">
                <a:solidFill>
                  <a:srgbClr val="0070C0"/>
                </a:solidFill>
              </a:rPr>
              <a:t>l’analyse</a:t>
            </a:r>
            <a:r>
              <a:rPr dirty="0">
                <a:solidFill>
                  <a:srgbClr val="0070C0"/>
                </a:solidFill>
              </a:rPr>
              <a:t>, de </a:t>
            </a:r>
            <a:r>
              <a:rPr dirty="0" err="1">
                <a:solidFill>
                  <a:srgbClr val="0070C0"/>
                </a:solidFill>
              </a:rPr>
              <a:t>renseignement</a:t>
            </a:r>
            <a:r>
              <a:rPr dirty="0">
                <a:solidFill>
                  <a:srgbClr val="0070C0"/>
                </a:solidFill>
              </a:rPr>
              <a:t> et de </a:t>
            </a:r>
            <a:r>
              <a:rPr dirty="0" err="1">
                <a:solidFill>
                  <a:srgbClr val="0070C0"/>
                </a:solidFill>
              </a:rPr>
              <a:t>l’information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b) Une Direction des </a:t>
            </a:r>
            <a:r>
              <a:rPr dirty="0" err="1">
                <a:solidFill>
                  <a:srgbClr val="0070C0"/>
                </a:solidFill>
              </a:rPr>
              <a:t>enquêtes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c) Une Direction </a:t>
            </a:r>
            <a:r>
              <a:rPr dirty="0" err="1">
                <a:solidFill>
                  <a:srgbClr val="0070C0"/>
                </a:solidFill>
              </a:rPr>
              <a:t>juridique</a:t>
            </a:r>
            <a:br>
              <a:rPr dirty="0">
                <a:solidFill>
                  <a:srgbClr val="0070C0"/>
                </a:solidFill>
              </a:rPr>
            </a:br>
            <a:r>
              <a:rPr dirty="0">
                <a:solidFill>
                  <a:srgbClr val="0070C0"/>
                </a:solidFill>
              </a:rPr>
              <a:t>d) Et Une Direction administrative et financière.</a:t>
            </a:r>
          </a:p>
          <a:p>
            <a:pPr marL="0" indent="0">
              <a:buNone/>
            </a:pPr>
            <a:endParaRPr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64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706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PowerPoint Presentation</vt:lpstr>
      <vt:lpstr>Plan </vt:lpstr>
      <vt:lpstr>Objectif </vt:lpstr>
      <vt:lpstr> UCREF </vt:lpstr>
      <vt:lpstr>PowerPoint Presentation</vt:lpstr>
      <vt:lpstr>PowerPoint Presentation</vt:lpstr>
      <vt:lpstr>Missions/ Attributions </vt:lpstr>
      <vt:lpstr>PowerPoint Presentation</vt:lpstr>
      <vt:lpstr>Administration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HaitiDevant</dc:creator>
  <cp:lastModifiedBy>Gerald JEAN</cp:lastModifiedBy>
  <cp:revision>13</cp:revision>
  <dcterms:created xsi:type="dcterms:W3CDTF">2023-09-22T18:31:05Z</dcterms:created>
  <dcterms:modified xsi:type="dcterms:W3CDTF">2023-09-30T15:28:54Z</dcterms:modified>
</cp:coreProperties>
</file>